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67"/>
  </p:handoutMasterIdLst>
  <p:sldIdLst>
    <p:sldId id="257" r:id="rId3"/>
    <p:sldId id="759" r:id="rId5"/>
    <p:sldId id="629" r:id="rId6"/>
    <p:sldId id="830" r:id="rId7"/>
    <p:sldId id="832" r:id="rId8"/>
    <p:sldId id="833" r:id="rId9"/>
    <p:sldId id="834" r:id="rId10"/>
    <p:sldId id="835" r:id="rId11"/>
    <p:sldId id="836" r:id="rId12"/>
    <p:sldId id="871" r:id="rId13"/>
    <p:sldId id="872" r:id="rId14"/>
    <p:sldId id="837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64" r:id="rId23"/>
    <p:sldId id="846" r:id="rId24"/>
    <p:sldId id="865" r:id="rId25"/>
    <p:sldId id="866" r:id="rId26"/>
    <p:sldId id="867" r:id="rId27"/>
    <p:sldId id="868" r:id="rId28"/>
    <p:sldId id="848" r:id="rId29"/>
    <p:sldId id="849" r:id="rId30"/>
    <p:sldId id="850" r:id="rId31"/>
    <p:sldId id="851" r:id="rId32"/>
    <p:sldId id="852" r:id="rId33"/>
    <p:sldId id="853" r:id="rId34"/>
    <p:sldId id="854" r:id="rId35"/>
    <p:sldId id="855" r:id="rId36"/>
    <p:sldId id="856" r:id="rId37"/>
    <p:sldId id="857" r:id="rId38"/>
    <p:sldId id="863" r:id="rId39"/>
    <p:sldId id="858" r:id="rId40"/>
    <p:sldId id="859" r:id="rId41"/>
    <p:sldId id="860" r:id="rId42"/>
    <p:sldId id="861" r:id="rId43"/>
    <p:sldId id="862" r:id="rId44"/>
    <p:sldId id="805" r:id="rId45"/>
    <p:sldId id="804" r:id="rId46"/>
    <p:sldId id="828" r:id="rId47"/>
    <p:sldId id="806" r:id="rId48"/>
    <p:sldId id="812" r:id="rId49"/>
    <p:sldId id="813" r:id="rId50"/>
    <p:sldId id="814" r:id="rId51"/>
    <p:sldId id="815" r:id="rId52"/>
    <p:sldId id="827" r:id="rId53"/>
    <p:sldId id="816" r:id="rId54"/>
    <p:sldId id="817" r:id="rId55"/>
    <p:sldId id="818" r:id="rId56"/>
    <p:sldId id="819" r:id="rId57"/>
    <p:sldId id="820" r:id="rId58"/>
    <p:sldId id="821" r:id="rId59"/>
    <p:sldId id="822" r:id="rId60"/>
    <p:sldId id="823" r:id="rId61"/>
    <p:sldId id="824" r:id="rId62"/>
    <p:sldId id="826" r:id="rId63"/>
    <p:sldId id="829" r:id="rId64"/>
    <p:sldId id="831" r:id="rId65"/>
    <p:sldId id="825" r:id="rId66"/>
  </p:sldIdLst>
  <p:sldSz cx="9144000" cy="6858000" type="screen4x3"/>
  <p:notesSz cx="9309100" cy="69545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AB61A"/>
    <a:srgbClr val="FF9999"/>
    <a:srgbClr val="003366"/>
    <a:srgbClr val="EBF0FF"/>
    <a:srgbClr val="00D5D0"/>
    <a:srgbClr val="FF3399"/>
    <a:srgbClr val="B070A8"/>
    <a:srgbClr val="85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2237" autoAdjust="0"/>
  </p:normalViewPr>
  <p:slideViewPr>
    <p:cSldViewPr>
      <p:cViewPr varScale="1">
        <p:scale>
          <a:sx n="76" d="100"/>
          <a:sy n="76" d="100"/>
        </p:scale>
        <p:origin x="-1452" y="-9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43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67" d="100"/>
          <a:sy n="67" d="100"/>
        </p:scale>
        <p:origin x="-954" y="-108"/>
      </p:cViewPr>
      <p:guideLst>
        <p:guide orient="horz" pos="219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45.xml"/><Relationship Id="rId8" Type="http://schemas.openxmlformats.org/officeDocument/2006/relationships/slide" Target="slides/slide44.xml"/><Relationship Id="rId7" Type="http://schemas.openxmlformats.org/officeDocument/2006/relationships/slide" Target="slides/slide43.xml"/><Relationship Id="rId6" Type="http://schemas.openxmlformats.org/officeDocument/2006/relationships/slide" Target="slides/slide42.xml"/><Relationship Id="rId5" Type="http://schemas.openxmlformats.org/officeDocument/2006/relationships/slide" Target="slides/slide22.xml"/><Relationship Id="rId4" Type="http://schemas.openxmlformats.org/officeDocument/2006/relationships/slide" Target="slides/slide20.xml"/><Relationship Id="rId3" Type="http://schemas.openxmlformats.org/officeDocument/2006/relationships/slide" Target="slides/slide4.xml"/><Relationship Id="rId27" Type="http://schemas.openxmlformats.org/officeDocument/2006/relationships/slide" Target="slides/slide63.xml"/><Relationship Id="rId26" Type="http://schemas.openxmlformats.org/officeDocument/2006/relationships/slide" Target="slides/slide62.xml"/><Relationship Id="rId25" Type="http://schemas.openxmlformats.org/officeDocument/2006/relationships/slide" Target="slides/slide61.xml"/><Relationship Id="rId24" Type="http://schemas.openxmlformats.org/officeDocument/2006/relationships/slide" Target="slides/slide60.xml"/><Relationship Id="rId23" Type="http://schemas.openxmlformats.org/officeDocument/2006/relationships/slide" Target="slides/slide59.xml"/><Relationship Id="rId22" Type="http://schemas.openxmlformats.org/officeDocument/2006/relationships/slide" Target="slides/slide58.xml"/><Relationship Id="rId21" Type="http://schemas.openxmlformats.org/officeDocument/2006/relationships/slide" Target="slides/slide57.xml"/><Relationship Id="rId20" Type="http://schemas.openxmlformats.org/officeDocument/2006/relationships/slide" Target="slides/slide56.xml"/><Relationship Id="rId2" Type="http://schemas.openxmlformats.org/officeDocument/2006/relationships/slide" Target="slides/slide2.xml"/><Relationship Id="rId19" Type="http://schemas.openxmlformats.org/officeDocument/2006/relationships/slide" Target="slides/slide55.xml"/><Relationship Id="rId18" Type="http://schemas.openxmlformats.org/officeDocument/2006/relationships/slide" Target="slides/slide54.xml"/><Relationship Id="rId17" Type="http://schemas.openxmlformats.org/officeDocument/2006/relationships/slide" Target="slides/slide53.xml"/><Relationship Id="rId16" Type="http://schemas.openxmlformats.org/officeDocument/2006/relationships/slide" Target="slides/slide52.xml"/><Relationship Id="rId15" Type="http://schemas.openxmlformats.org/officeDocument/2006/relationships/slide" Target="slides/slide51.xml"/><Relationship Id="rId14" Type="http://schemas.openxmlformats.org/officeDocument/2006/relationships/slide" Target="slides/slide50.xml"/><Relationship Id="rId13" Type="http://schemas.openxmlformats.org/officeDocument/2006/relationships/slide" Target="slides/slide49.xml"/><Relationship Id="rId12" Type="http://schemas.openxmlformats.org/officeDocument/2006/relationships/slide" Target="slides/slide48.xml"/><Relationship Id="rId11" Type="http://schemas.openxmlformats.org/officeDocument/2006/relationships/slide" Target="slides/slide47.xml"/><Relationship Id="rId10" Type="http://schemas.openxmlformats.org/officeDocument/2006/relationships/slide" Target="slides/slide46.xml"/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D3C4F-057B-4EB1-8990-B60A8C6013BF}" type="doc">
      <dgm:prSet loTypeId="urn:microsoft.com/office/officeart/2005/8/layout/radial2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488F0343-C09C-446B-B4F5-87D6204EC17B}">
      <dgm:prSet phldrT="[文本]" custT="1"/>
      <dgm:spPr/>
      <dgm:t>
        <a:bodyPr/>
        <a:lstStyle/>
        <a:p>
          <a:r>
            <a:rPr lang="zh-CN" altLang="en-US" sz="2400" b="1" dirty="0">
              <a:solidFill>
                <a:srgbClr val="FF0000"/>
              </a:solidFill>
            </a:rPr>
            <a:t>成本</a:t>
          </a:r>
        </a:p>
      </dgm:t>
    </dgm:pt>
    <dgm:pt modelId="{1BCBF008-25DF-4427-9F07-70FB7CA95DE0}" cxnId="{84F1E8C8-D30E-42F5-8282-C0CAED77AFDB}" type="parTrans">
      <dgm:prSet/>
      <dgm:spPr>
        <a:ln>
          <a:solidFill>
            <a:srgbClr val="002060"/>
          </a:solidFill>
        </a:ln>
      </dgm:spPr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C688E7F9-4AFD-480A-97F1-2DC0B943CC2D}" cxnId="{84F1E8C8-D30E-42F5-8282-C0CAED77AFDB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DF9EE3E5-3D71-4A31-99B0-AEF460F0A833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002060"/>
              </a:solidFill>
            </a:rPr>
            <a:t>低</a:t>
          </a:r>
          <a:r>
            <a:rPr lang="en-US" altLang="zh-CN" sz="1800" b="1" dirty="0">
              <a:solidFill>
                <a:srgbClr val="002060"/>
              </a:solidFill>
            </a:rPr>
            <a:t>BOM</a:t>
          </a:r>
          <a:r>
            <a:rPr lang="zh-CN" altLang="en-US" sz="1800" b="1" dirty="0">
              <a:solidFill>
                <a:srgbClr val="002060"/>
              </a:solidFill>
            </a:rPr>
            <a:t>成本</a:t>
          </a:r>
        </a:p>
      </dgm:t>
    </dgm:pt>
    <dgm:pt modelId="{BCEC26FA-1EB4-46C5-94EC-DDA17DC24E40}" cxnId="{A1EE8234-0402-4706-BCC5-A5245C75D569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2258CCFF-F84A-4645-814C-C89310857DEC}" cxnId="{A1EE8234-0402-4706-BCC5-A5245C75D569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0A19579A-99DF-4B9E-B5D5-A45DBD903EED}">
      <dgm:prSet phldrT="[文本]" custT="1"/>
      <dgm:spPr/>
      <dgm:t>
        <a:bodyPr/>
        <a:lstStyle/>
        <a:p>
          <a:r>
            <a:rPr lang="zh-CN" altLang="en-US" sz="1800" b="1" dirty="0">
              <a:solidFill>
                <a:srgbClr val="002060"/>
              </a:solidFill>
            </a:rPr>
            <a:t>高性价比</a:t>
          </a:r>
        </a:p>
      </dgm:t>
    </dgm:pt>
    <dgm:pt modelId="{720758E1-5A6B-42F7-8954-C195AA8BE7BC}" cxnId="{D3749236-0848-4AD4-A245-6E684CFB4042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B740AF3C-B7A6-4A75-A83E-5227C441ABBE}" cxnId="{D3749236-0848-4AD4-A245-6E684CFB4042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5D5FA9FA-6D48-4CED-9DF9-D90547835825}">
      <dgm:prSet phldrT="[文本]" custT="1"/>
      <dgm:spPr/>
      <dgm:t>
        <a:bodyPr/>
        <a:lstStyle/>
        <a:p>
          <a:r>
            <a:rPr lang="zh-CN" altLang="en-US" sz="2400" b="1" dirty="0">
              <a:solidFill>
                <a:srgbClr val="FF0000"/>
              </a:solidFill>
            </a:rPr>
            <a:t>技术</a:t>
          </a:r>
        </a:p>
      </dgm:t>
    </dgm:pt>
    <dgm:pt modelId="{604A80D3-6271-46E3-96CB-7CD19F6B1235}" cxnId="{D7249257-52E1-4ACB-9E6A-208E1FA5D829}" type="parTrans">
      <dgm:prSet/>
      <dgm:spPr>
        <a:ln>
          <a:solidFill>
            <a:srgbClr val="002060"/>
          </a:solidFill>
        </a:ln>
      </dgm:spPr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1D5A4443-F03C-47A2-B095-3DCB37DAFBC9}" cxnId="{D7249257-52E1-4ACB-9E6A-208E1FA5D829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77F171FA-0244-4303-94FB-153A014C9272}">
      <dgm:prSet phldrT="[文本]" custT="1"/>
      <dgm:spPr/>
      <dgm:t>
        <a:bodyPr/>
        <a:lstStyle/>
        <a:p>
          <a:r>
            <a:rPr lang="zh-CN" altLang="en-US" sz="2400" b="1">
              <a:solidFill>
                <a:srgbClr val="FF0000"/>
              </a:solidFill>
            </a:rPr>
            <a:t>速度</a:t>
          </a:r>
          <a:endParaRPr lang="zh-CN" altLang="en-US" sz="2400" b="1" dirty="0">
            <a:solidFill>
              <a:srgbClr val="FF0000"/>
            </a:solidFill>
          </a:endParaRPr>
        </a:p>
      </dgm:t>
    </dgm:pt>
    <dgm:pt modelId="{C6057976-CDBD-43F0-B3CC-87B9CEA8578C}" cxnId="{132353CD-60D1-4558-B7D2-CBB52C28BE6B}" type="parTrans">
      <dgm:prSet/>
      <dgm:spPr>
        <a:ln>
          <a:solidFill>
            <a:srgbClr val="002060"/>
          </a:solidFill>
        </a:ln>
      </dgm:spPr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8E4A74EB-986B-41DC-97C9-1D86EB6D0684}" cxnId="{132353CD-60D1-4558-B7D2-CBB52C28BE6B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B38CDB76-F929-40D8-99A2-4AC316BCEE14}">
      <dgm:prSet phldrT="[文本]" custT="1"/>
      <dgm:spPr/>
      <dgm:t>
        <a:bodyPr/>
        <a:lstStyle/>
        <a:p>
          <a:r>
            <a:rPr lang="zh-CN" altLang="en-US" sz="1800" b="1">
              <a:solidFill>
                <a:srgbClr val="002060"/>
              </a:solidFill>
            </a:rPr>
            <a:t>快速推向市场</a:t>
          </a:r>
          <a:endParaRPr lang="zh-CN" altLang="en-US" sz="1800" b="1" dirty="0">
            <a:solidFill>
              <a:srgbClr val="002060"/>
            </a:solidFill>
          </a:endParaRPr>
        </a:p>
      </dgm:t>
    </dgm:pt>
    <dgm:pt modelId="{55B2E1B2-B70E-4F4C-B81D-EE6E565C6851}" cxnId="{DD3AE0A9-6F2A-48BC-8F70-140CE49F9315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E8C27CC5-D099-4DBF-94FC-DA3349D8C211}" cxnId="{DD3AE0A9-6F2A-48BC-8F70-140CE49F9315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D152CAC7-5F23-4388-B843-3C1119C4463A}">
      <dgm:prSet phldrT="[文本]" custT="1"/>
      <dgm:spPr/>
      <dgm:t>
        <a:bodyPr/>
        <a:lstStyle/>
        <a:p>
          <a:r>
            <a:rPr lang="zh-CN" altLang="en-US" sz="1800" b="1">
              <a:solidFill>
                <a:srgbClr val="002060"/>
              </a:solidFill>
            </a:rPr>
            <a:t>引领设计潮流</a:t>
          </a:r>
          <a:endParaRPr lang="zh-CN" altLang="en-US" sz="1800" b="1" dirty="0">
            <a:solidFill>
              <a:srgbClr val="002060"/>
            </a:solidFill>
          </a:endParaRPr>
        </a:p>
      </dgm:t>
    </dgm:pt>
    <dgm:pt modelId="{FD078586-25A7-458E-BD4F-704C7D2B28AC}" cxnId="{CC274382-D72D-4684-9207-7EDC5FD0A1FB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61E4BDB0-6AE1-4643-AB45-738EF1C47413}" cxnId="{CC274382-D72D-4684-9207-7EDC5FD0A1FB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C3A34AC3-A77B-4B4F-B33F-0E1FB7C56954}">
      <dgm:prSet phldrT="[文本]" custT="1"/>
      <dgm:spPr/>
      <dgm:t>
        <a:bodyPr/>
        <a:lstStyle/>
        <a:p>
          <a:r>
            <a:rPr lang="zh-CN" altLang="en-US" sz="1800" b="1">
              <a:solidFill>
                <a:srgbClr val="002060"/>
              </a:solidFill>
            </a:rPr>
            <a:t>高价值产品</a:t>
          </a:r>
          <a:endParaRPr lang="zh-CN" altLang="en-US" sz="1800" b="1" dirty="0">
            <a:solidFill>
              <a:srgbClr val="002060"/>
            </a:solidFill>
          </a:endParaRPr>
        </a:p>
      </dgm:t>
    </dgm:pt>
    <dgm:pt modelId="{A811EB0B-CB19-40CB-8C23-CE72C122D818}" cxnId="{04B64256-1D40-44A5-8CE4-E92A32846C09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0507F921-E5D6-4861-9D39-D392AF43B2E7}" cxnId="{04B64256-1D40-44A5-8CE4-E92A32846C09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30525ADC-E259-4BE6-AFAB-4544A8216724}">
      <dgm:prSet phldrT="[文本]" custT="1"/>
      <dgm:spPr/>
      <dgm:t>
        <a:bodyPr/>
        <a:lstStyle/>
        <a:p>
          <a:r>
            <a:rPr lang="zh-CN" altLang="en-US" sz="1800" b="1">
              <a:solidFill>
                <a:srgbClr val="002060"/>
              </a:solidFill>
            </a:rPr>
            <a:t>技术创新</a:t>
          </a:r>
          <a:endParaRPr lang="zh-CN" altLang="en-US" sz="1800" b="1" dirty="0">
            <a:solidFill>
              <a:srgbClr val="002060"/>
            </a:solidFill>
          </a:endParaRPr>
        </a:p>
      </dgm:t>
    </dgm:pt>
    <dgm:pt modelId="{68E50AB9-4C26-4942-A25B-DBA07947CDE7}" cxnId="{7ED66989-92C9-43B1-A567-ECA70F5BA8CD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EC98ADF1-67FB-42BB-8744-43EFEE7FC686}" cxnId="{7ED66989-92C9-43B1-A567-ECA70F5BA8CD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</a:endParaRPr>
        </a:p>
      </dgm:t>
    </dgm:pt>
    <dgm:pt modelId="{236A9991-FA1E-4451-9E01-B7CE06593606}" type="pres">
      <dgm:prSet presAssocID="{C40D3C4F-057B-4EB1-8990-B60A8C6013B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2BF5C1-97FF-4C9A-A874-248D76627680}" type="pres">
      <dgm:prSet presAssocID="{C40D3C4F-057B-4EB1-8990-B60A8C6013BF}" presName="cycle" presStyleCnt="0"/>
      <dgm:spPr/>
    </dgm:pt>
    <dgm:pt modelId="{656E22D7-7AB4-4F6F-B463-19C39B5CBBAC}" type="pres">
      <dgm:prSet presAssocID="{C40D3C4F-057B-4EB1-8990-B60A8C6013BF}" presName="centerShape" presStyleCnt="0"/>
      <dgm:spPr/>
    </dgm:pt>
    <dgm:pt modelId="{E2D6C388-8AD8-418F-A98A-83F3744A9EC4}" type="pres">
      <dgm:prSet presAssocID="{C40D3C4F-057B-4EB1-8990-B60A8C6013BF}" presName="connSite" presStyleLbl="node1" presStyleIdx="0" presStyleCnt="4"/>
      <dgm:spPr/>
    </dgm:pt>
    <dgm:pt modelId="{F30D282E-198A-4E4D-908F-0976A3EEE958}" type="pres">
      <dgm:prSet presAssocID="{C40D3C4F-057B-4EB1-8990-B60A8C6013BF}" presName="visible" presStyleLbl="node1" presStyleIdx="0" presStyleCnt="4" custLinFactNeighborX="-6368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0F7CDD3-212F-4D4B-981A-00BA8CEE3ABE}" type="pres">
      <dgm:prSet presAssocID="{1BCBF008-25DF-4427-9F07-70FB7CA95DE0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3AD817FC-67F6-40AA-A125-F2C2ACBDFC53}" type="pres">
      <dgm:prSet presAssocID="{488F0343-C09C-446B-B4F5-87D6204EC17B}" presName="node" presStyleCnt="0"/>
      <dgm:spPr/>
    </dgm:pt>
    <dgm:pt modelId="{3C3CFAEB-53F2-49E2-8614-F0184B641586}" type="pres">
      <dgm:prSet presAssocID="{488F0343-C09C-446B-B4F5-87D6204EC17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696594-BE20-4A6A-8E53-9C736D2A4827}" type="pres">
      <dgm:prSet presAssocID="{488F0343-C09C-446B-B4F5-87D6204EC17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F8892C-232F-464D-8558-10F0C57311E2}" type="pres">
      <dgm:prSet presAssocID="{604A80D3-6271-46E3-96CB-7CD19F6B1235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3278371A-F484-45BE-8747-952B6D7131E3}" type="pres">
      <dgm:prSet presAssocID="{5D5FA9FA-6D48-4CED-9DF9-D90547835825}" presName="node" presStyleCnt="0"/>
      <dgm:spPr/>
    </dgm:pt>
    <dgm:pt modelId="{3D3869CA-0F1C-4940-A1BF-D6C764C564CC}" type="pres">
      <dgm:prSet presAssocID="{5D5FA9FA-6D48-4CED-9DF9-D9054783582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92D1C2-DF6F-4042-999B-FE0CF79AC501}" type="pres">
      <dgm:prSet presAssocID="{5D5FA9FA-6D48-4CED-9DF9-D9054783582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980BC7-0526-4EC7-80EF-83E3829CD8C4}" type="pres">
      <dgm:prSet presAssocID="{C6057976-CDBD-43F0-B3CC-87B9CEA8578C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F9BB8199-2D91-4286-941B-E1E58E300C7E}" type="pres">
      <dgm:prSet presAssocID="{77F171FA-0244-4303-94FB-153A014C9272}" presName="node" presStyleCnt="0"/>
      <dgm:spPr/>
    </dgm:pt>
    <dgm:pt modelId="{D9C6B5C1-03E3-434D-8AC9-57CCD4509D28}" type="pres">
      <dgm:prSet presAssocID="{77F171FA-0244-4303-94FB-153A014C927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31222A-0B3C-4E9C-B0DA-6033DEBB4856}" type="pres">
      <dgm:prSet presAssocID="{77F171FA-0244-4303-94FB-153A014C927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2353CD-60D1-4558-B7D2-CBB52C28BE6B}" srcId="{C40D3C4F-057B-4EB1-8990-B60A8C6013BF}" destId="{77F171FA-0244-4303-94FB-153A014C9272}" srcOrd="2" destOrd="0" parTransId="{C6057976-CDBD-43F0-B3CC-87B9CEA8578C}" sibTransId="{8E4A74EB-986B-41DC-97C9-1D86EB6D0684}"/>
    <dgm:cxn modelId="{C0072AEE-2AA4-4166-B5A3-A4D4955EB0EC}" type="presOf" srcId="{77F171FA-0244-4303-94FB-153A014C9272}" destId="{D9C6B5C1-03E3-434D-8AC9-57CCD4509D28}" srcOrd="0" destOrd="0" presId="urn:microsoft.com/office/officeart/2005/8/layout/radial2"/>
    <dgm:cxn modelId="{7ED66989-92C9-43B1-A567-ECA70F5BA8CD}" srcId="{5D5FA9FA-6D48-4CED-9DF9-D90547835825}" destId="{30525ADC-E259-4BE6-AFAB-4544A8216724}" srcOrd="0" destOrd="0" parTransId="{EC98ADF1-67FB-42BB-8744-43EFEE7FC686}" sibTransId="{68E50AB9-4C26-4942-A25B-DBA07947CDE7}"/>
    <dgm:cxn modelId="{225FB2EA-F91C-43D3-B26F-C96A24447F8D}" type="presOf" srcId="{B38CDB76-F929-40D8-99A2-4AC316BCEE14}" destId="{DA31222A-0B3C-4E9C-B0DA-6033DEBB4856}" srcOrd="0" destOrd="0" presId="urn:microsoft.com/office/officeart/2005/8/layout/radial2"/>
    <dgm:cxn modelId="{AA0157A8-9643-4AC7-8F1E-7E1D000AE17B}" type="presOf" srcId="{C3A34AC3-A77B-4B4F-B33F-0E1FB7C56954}" destId="{0192D1C2-DF6F-4042-999B-FE0CF79AC501}" srcOrd="0" destOrd="1" presId="urn:microsoft.com/office/officeart/2005/8/layout/radial2"/>
    <dgm:cxn modelId="{D3749236-0848-4AD4-A245-6E684CFB4042}" srcId="{488F0343-C09C-446B-B4F5-87D6204EC17B}" destId="{0A19579A-99DF-4B9E-B5D5-A45DBD903EED}" srcOrd="1" destOrd="0" parTransId="{720758E1-5A6B-42F7-8954-C195AA8BE7BC}" sibTransId="{B740AF3C-B7A6-4A75-A83E-5227C441ABBE}"/>
    <dgm:cxn modelId="{CC274382-D72D-4684-9207-7EDC5FD0A1FB}" srcId="{77F171FA-0244-4303-94FB-153A014C9272}" destId="{D152CAC7-5F23-4388-B843-3C1119C4463A}" srcOrd="1" destOrd="0" parTransId="{FD078586-25A7-458E-BD4F-704C7D2B28AC}" sibTransId="{61E4BDB0-6AE1-4643-AB45-738EF1C47413}"/>
    <dgm:cxn modelId="{00A256AC-C027-45CE-953E-E06F7549D51D}" type="presOf" srcId="{0A19579A-99DF-4B9E-B5D5-A45DBD903EED}" destId="{39696594-BE20-4A6A-8E53-9C736D2A4827}" srcOrd="0" destOrd="1" presId="urn:microsoft.com/office/officeart/2005/8/layout/radial2"/>
    <dgm:cxn modelId="{A1EE8234-0402-4706-BCC5-A5245C75D569}" srcId="{488F0343-C09C-446B-B4F5-87D6204EC17B}" destId="{DF9EE3E5-3D71-4A31-99B0-AEF460F0A833}" srcOrd="0" destOrd="0" parTransId="{BCEC26FA-1EB4-46C5-94EC-DDA17DC24E40}" sibTransId="{2258CCFF-F84A-4645-814C-C89310857DEC}"/>
    <dgm:cxn modelId="{3DF19ED4-C0EB-4F77-815D-067863F17842}" type="presOf" srcId="{604A80D3-6271-46E3-96CB-7CD19F6B1235}" destId="{51F8892C-232F-464D-8558-10F0C57311E2}" srcOrd="0" destOrd="0" presId="urn:microsoft.com/office/officeart/2005/8/layout/radial2"/>
    <dgm:cxn modelId="{D7249257-52E1-4ACB-9E6A-208E1FA5D829}" srcId="{C40D3C4F-057B-4EB1-8990-B60A8C6013BF}" destId="{5D5FA9FA-6D48-4CED-9DF9-D90547835825}" srcOrd="1" destOrd="0" parTransId="{604A80D3-6271-46E3-96CB-7CD19F6B1235}" sibTransId="{1D5A4443-F03C-47A2-B095-3DCB37DAFBC9}"/>
    <dgm:cxn modelId="{CC111BC5-C61B-48F2-AD1E-E08B3127E086}" type="presOf" srcId="{30525ADC-E259-4BE6-AFAB-4544A8216724}" destId="{0192D1C2-DF6F-4042-999B-FE0CF79AC501}" srcOrd="0" destOrd="0" presId="urn:microsoft.com/office/officeart/2005/8/layout/radial2"/>
    <dgm:cxn modelId="{DD3AE0A9-6F2A-48BC-8F70-140CE49F9315}" srcId="{77F171FA-0244-4303-94FB-153A014C9272}" destId="{B38CDB76-F929-40D8-99A2-4AC316BCEE14}" srcOrd="0" destOrd="0" parTransId="{55B2E1B2-B70E-4F4C-B81D-EE6E565C6851}" sibTransId="{E8C27CC5-D099-4DBF-94FC-DA3349D8C211}"/>
    <dgm:cxn modelId="{160468C7-92B0-4CB2-92A9-2C1B0D185DC9}" type="presOf" srcId="{488F0343-C09C-446B-B4F5-87D6204EC17B}" destId="{3C3CFAEB-53F2-49E2-8614-F0184B641586}" srcOrd="0" destOrd="0" presId="urn:microsoft.com/office/officeart/2005/8/layout/radial2"/>
    <dgm:cxn modelId="{686AAA7B-DA9A-4A91-85D8-8DE21A8233C1}" type="presOf" srcId="{1BCBF008-25DF-4427-9F07-70FB7CA95DE0}" destId="{40F7CDD3-212F-4D4B-981A-00BA8CEE3ABE}" srcOrd="0" destOrd="0" presId="urn:microsoft.com/office/officeart/2005/8/layout/radial2"/>
    <dgm:cxn modelId="{04B64256-1D40-44A5-8CE4-E92A32846C09}" srcId="{5D5FA9FA-6D48-4CED-9DF9-D90547835825}" destId="{C3A34AC3-A77B-4B4F-B33F-0E1FB7C56954}" srcOrd="1" destOrd="0" parTransId="{0507F921-E5D6-4861-9D39-D392AF43B2E7}" sibTransId="{A811EB0B-CB19-40CB-8C23-CE72C122D818}"/>
    <dgm:cxn modelId="{ED4463FE-7251-421D-8A08-6DD7F6D4062E}" type="presOf" srcId="{C6057976-CDBD-43F0-B3CC-87B9CEA8578C}" destId="{13980BC7-0526-4EC7-80EF-83E3829CD8C4}" srcOrd="0" destOrd="0" presId="urn:microsoft.com/office/officeart/2005/8/layout/radial2"/>
    <dgm:cxn modelId="{84F1E8C8-D30E-42F5-8282-C0CAED77AFDB}" srcId="{C40D3C4F-057B-4EB1-8990-B60A8C6013BF}" destId="{488F0343-C09C-446B-B4F5-87D6204EC17B}" srcOrd="0" destOrd="0" parTransId="{1BCBF008-25DF-4427-9F07-70FB7CA95DE0}" sibTransId="{C688E7F9-4AFD-480A-97F1-2DC0B943CC2D}"/>
    <dgm:cxn modelId="{C78F0276-B92E-45A2-B7B5-595FB2841D1A}" type="presOf" srcId="{DF9EE3E5-3D71-4A31-99B0-AEF460F0A833}" destId="{39696594-BE20-4A6A-8E53-9C736D2A4827}" srcOrd="0" destOrd="0" presId="urn:microsoft.com/office/officeart/2005/8/layout/radial2"/>
    <dgm:cxn modelId="{076F6BAF-73BF-4ED0-8676-40D0123256F6}" type="presOf" srcId="{D152CAC7-5F23-4388-B843-3C1119C4463A}" destId="{DA31222A-0B3C-4E9C-B0DA-6033DEBB4856}" srcOrd="0" destOrd="1" presId="urn:microsoft.com/office/officeart/2005/8/layout/radial2"/>
    <dgm:cxn modelId="{3B442244-9C0B-4A82-9402-529FAAA4187D}" type="presOf" srcId="{C40D3C4F-057B-4EB1-8990-B60A8C6013BF}" destId="{236A9991-FA1E-4451-9E01-B7CE06593606}" srcOrd="0" destOrd="0" presId="urn:microsoft.com/office/officeart/2005/8/layout/radial2"/>
    <dgm:cxn modelId="{C1BB5667-BF47-45C7-A610-37FE5DF715A5}" type="presOf" srcId="{5D5FA9FA-6D48-4CED-9DF9-D90547835825}" destId="{3D3869CA-0F1C-4940-A1BF-D6C764C564CC}" srcOrd="0" destOrd="0" presId="urn:microsoft.com/office/officeart/2005/8/layout/radial2"/>
    <dgm:cxn modelId="{BDD3E620-BADB-47C9-8910-379291234083}" type="presParOf" srcId="{236A9991-FA1E-4451-9E01-B7CE06593606}" destId="{A72BF5C1-97FF-4C9A-A874-248D76627680}" srcOrd="0" destOrd="0" presId="urn:microsoft.com/office/officeart/2005/8/layout/radial2"/>
    <dgm:cxn modelId="{06460D87-4017-4A94-AC49-B282031E9374}" type="presParOf" srcId="{A72BF5C1-97FF-4C9A-A874-248D76627680}" destId="{656E22D7-7AB4-4F6F-B463-19C39B5CBBAC}" srcOrd="0" destOrd="0" presId="urn:microsoft.com/office/officeart/2005/8/layout/radial2"/>
    <dgm:cxn modelId="{243B26DF-AACC-4292-B39D-ACB9EA5A4CA5}" type="presParOf" srcId="{656E22D7-7AB4-4F6F-B463-19C39B5CBBAC}" destId="{E2D6C388-8AD8-418F-A98A-83F3744A9EC4}" srcOrd="0" destOrd="0" presId="urn:microsoft.com/office/officeart/2005/8/layout/radial2"/>
    <dgm:cxn modelId="{487F050F-FEDC-4D55-ADB8-2C98E7A32A45}" type="presParOf" srcId="{656E22D7-7AB4-4F6F-B463-19C39B5CBBAC}" destId="{F30D282E-198A-4E4D-908F-0976A3EEE958}" srcOrd="1" destOrd="0" presId="urn:microsoft.com/office/officeart/2005/8/layout/radial2"/>
    <dgm:cxn modelId="{FE53162E-75B8-4303-8B18-3057AA68226B}" type="presParOf" srcId="{A72BF5C1-97FF-4C9A-A874-248D76627680}" destId="{40F7CDD3-212F-4D4B-981A-00BA8CEE3ABE}" srcOrd="1" destOrd="0" presId="urn:microsoft.com/office/officeart/2005/8/layout/radial2"/>
    <dgm:cxn modelId="{72F6BAD1-520B-4001-9EF7-D2C965652FFA}" type="presParOf" srcId="{A72BF5C1-97FF-4C9A-A874-248D76627680}" destId="{3AD817FC-67F6-40AA-A125-F2C2ACBDFC53}" srcOrd="2" destOrd="0" presId="urn:microsoft.com/office/officeart/2005/8/layout/radial2"/>
    <dgm:cxn modelId="{B41E719D-8202-4A05-ABB8-C814233E6F3F}" type="presParOf" srcId="{3AD817FC-67F6-40AA-A125-F2C2ACBDFC53}" destId="{3C3CFAEB-53F2-49E2-8614-F0184B641586}" srcOrd="0" destOrd="0" presId="urn:microsoft.com/office/officeart/2005/8/layout/radial2"/>
    <dgm:cxn modelId="{6AE1F2CA-7AB7-4B81-848F-896294C8574A}" type="presParOf" srcId="{3AD817FC-67F6-40AA-A125-F2C2ACBDFC53}" destId="{39696594-BE20-4A6A-8E53-9C736D2A4827}" srcOrd="1" destOrd="0" presId="urn:microsoft.com/office/officeart/2005/8/layout/radial2"/>
    <dgm:cxn modelId="{423DE63D-DA2B-4FBD-B8E6-9892D2A5C7A0}" type="presParOf" srcId="{A72BF5C1-97FF-4C9A-A874-248D76627680}" destId="{51F8892C-232F-464D-8558-10F0C57311E2}" srcOrd="3" destOrd="0" presId="urn:microsoft.com/office/officeart/2005/8/layout/radial2"/>
    <dgm:cxn modelId="{B269E614-0C97-4E28-8A6F-5ACAC88C232E}" type="presParOf" srcId="{A72BF5C1-97FF-4C9A-A874-248D76627680}" destId="{3278371A-F484-45BE-8747-952B6D7131E3}" srcOrd="4" destOrd="0" presId="urn:microsoft.com/office/officeart/2005/8/layout/radial2"/>
    <dgm:cxn modelId="{431CA560-4D6D-4C66-8EF4-FD085486247E}" type="presParOf" srcId="{3278371A-F484-45BE-8747-952B6D7131E3}" destId="{3D3869CA-0F1C-4940-A1BF-D6C764C564CC}" srcOrd="0" destOrd="0" presId="urn:microsoft.com/office/officeart/2005/8/layout/radial2"/>
    <dgm:cxn modelId="{CD95CB33-09A8-4FC0-9626-87C0424E7544}" type="presParOf" srcId="{3278371A-F484-45BE-8747-952B6D7131E3}" destId="{0192D1C2-DF6F-4042-999B-FE0CF79AC501}" srcOrd="1" destOrd="0" presId="urn:microsoft.com/office/officeart/2005/8/layout/radial2"/>
    <dgm:cxn modelId="{A4FEF179-7A99-4F15-8A1F-8DAF4944A493}" type="presParOf" srcId="{A72BF5C1-97FF-4C9A-A874-248D76627680}" destId="{13980BC7-0526-4EC7-80EF-83E3829CD8C4}" srcOrd="5" destOrd="0" presId="urn:microsoft.com/office/officeart/2005/8/layout/radial2"/>
    <dgm:cxn modelId="{2CA476B3-A40F-40EC-9E8A-9EB41AC9FBDA}" type="presParOf" srcId="{A72BF5C1-97FF-4C9A-A874-248D76627680}" destId="{F9BB8199-2D91-4286-941B-E1E58E300C7E}" srcOrd="6" destOrd="0" presId="urn:microsoft.com/office/officeart/2005/8/layout/radial2"/>
    <dgm:cxn modelId="{DCD46F61-AD1A-4B85-8616-38A7B384F309}" type="presParOf" srcId="{F9BB8199-2D91-4286-941B-E1E58E300C7E}" destId="{D9C6B5C1-03E3-434D-8AC9-57CCD4509D28}" srcOrd="0" destOrd="0" presId="urn:microsoft.com/office/officeart/2005/8/layout/radial2"/>
    <dgm:cxn modelId="{FE0B3B45-96A2-4999-9BB3-5C931B432758}" type="presParOf" srcId="{F9BB8199-2D91-4286-941B-E1E58E300C7E}" destId="{DA31222A-0B3C-4E9C-B0DA-6033DEBB4856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2D4DC-FA5A-44AC-A593-766A34C2849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 altLang="zh-CN"/>
        </a:p>
      </dgm:t>
    </dgm:pt>
    <dgm:pt modelId="{8637791E-B6B5-4462-9DE0-7C9F049407B5}">
      <dgm:prSet phldrT="[Text]" custT="1"/>
      <dgm:spPr/>
      <dgm:t>
        <a:bodyPr/>
        <a:lstStyle/>
        <a:p>
          <a:r>
            <a:rPr lang="zh-CN" altLang="en-US" sz="1800" b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无线控</a:t>
          </a:r>
          <a:r>
            <a:rPr lang="zh-CN" altLang="en-US" sz="18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制</a:t>
          </a:r>
          <a:endParaRPr lang="en-US" altLang="zh-CN" sz="1800" b="1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CB4513DB-FC35-4899-A0E8-62A9B0224063}" cxnId="{52954990-5DEF-457E-9C09-03C1BF59E693}" type="parTrans">
      <dgm:prSet/>
      <dgm:spPr/>
      <dgm:t>
        <a:bodyPr/>
        <a:lstStyle/>
        <a:p>
          <a:endParaRPr lang="en-US" altLang="zh-CN"/>
        </a:p>
      </dgm:t>
    </dgm:pt>
    <dgm:pt modelId="{472EFEB8-6107-4BAE-A059-C25C91FF6CE2}" cxnId="{52954990-5DEF-457E-9C09-03C1BF59E693}" type="sibTrans">
      <dgm:prSet/>
      <dgm:spPr/>
      <dgm:t>
        <a:bodyPr/>
        <a:lstStyle/>
        <a:p>
          <a:endParaRPr lang="en-US" altLang="zh-CN"/>
        </a:p>
      </dgm:t>
    </dgm:pt>
    <dgm:pt modelId="{FBD06BE2-5475-4632-9303-47B6E34AA09F}">
      <dgm:prSet phldrT="[Text]"/>
      <dgm:spPr/>
      <dgm:t>
        <a:bodyPr/>
        <a:lstStyle/>
        <a:p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BLE</a:t>
          </a:r>
        </a:p>
        <a:p>
          <a:r>
            <a:rPr lang="en-US" altLang="zh-CN" dirty="0" err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Zigbee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en-US" altLang="zh-CN" dirty="0" err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WiFi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2.4GRF</a:t>
          </a: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433MHz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C2F47A28-5AB0-47DA-BF62-02708EDDB31A}" cxnId="{170F8288-AED2-43C0-824B-BAB07ADC3EA4}" type="parTrans">
      <dgm:prSet/>
      <dgm:spPr/>
      <dgm:t>
        <a:bodyPr/>
        <a:lstStyle/>
        <a:p>
          <a:endParaRPr lang="en-US" altLang="zh-CN"/>
        </a:p>
      </dgm:t>
    </dgm:pt>
    <dgm:pt modelId="{76BDF010-E32E-4520-8D7C-9F5FB3D74A6F}" cxnId="{170F8288-AED2-43C0-824B-BAB07ADC3EA4}" type="sibTrans">
      <dgm:prSet/>
      <dgm:spPr/>
      <dgm:t>
        <a:bodyPr/>
        <a:lstStyle/>
        <a:p>
          <a:endParaRPr lang="en-US" altLang="zh-CN"/>
        </a:p>
      </dgm:t>
    </dgm:pt>
    <dgm:pt modelId="{D723572B-C2F6-4635-850E-5CC808D5A1D7}">
      <dgm:prSet phldrT="[Text]"/>
      <dgm:spPr/>
      <dgm:t>
        <a:bodyPr/>
        <a:lstStyle/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无线易于铺设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多种方式控制  （</a:t>
          </a: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Cloud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，</a:t>
          </a: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App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，遥控器，无线开关，</a:t>
          </a:r>
          <a:r>
            <a:rPr lang="en-US" altLang="zh-CN" dirty="0" err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etc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方案不够完善，成本高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8E2FCA7-B986-4ABB-9CAF-C544676A7128}" cxnId="{DBCCA19C-CDD3-4A22-8759-FC92BF35F8BB}" type="parTrans">
      <dgm:prSet/>
      <dgm:spPr/>
      <dgm:t>
        <a:bodyPr/>
        <a:lstStyle/>
        <a:p>
          <a:endParaRPr lang="en-US" altLang="zh-CN"/>
        </a:p>
      </dgm:t>
    </dgm:pt>
    <dgm:pt modelId="{D6E4B495-34D6-4C2E-883E-36E8C500C112}" cxnId="{DBCCA19C-CDD3-4A22-8759-FC92BF35F8BB}" type="sibTrans">
      <dgm:prSet/>
      <dgm:spPr/>
      <dgm:t>
        <a:bodyPr/>
        <a:lstStyle/>
        <a:p>
          <a:endParaRPr lang="en-US" altLang="zh-CN"/>
        </a:p>
      </dgm:t>
    </dgm:pt>
    <dgm:pt modelId="{6156A19D-E4F9-441A-8B50-AACBF7D165F0}">
      <dgm:prSet phldrT="[Text]" custT="1"/>
      <dgm:spPr/>
      <dgm:t>
        <a:bodyPr/>
        <a:lstStyle/>
        <a:p>
          <a:r>
            <a:rPr lang="zh-CN" altLang="en-US" sz="18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传感器控制</a:t>
          </a:r>
          <a:endParaRPr lang="en-US" altLang="zh-CN" sz="1800" b="1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FE2F1936-0B19-4F44-899C-C9F89935C859}" cxnId="{23CE52E3-28A5-4E15-9226-74752C644E34}" type="parTrans">
      <dgm:prSet/>
      <dgm:spPr/>
      <dgm:t>
        <a:bodyPr/>
        <a:lstStyle/>
        <a:p>
          <a:endParaRPr lang="en-US" altLang="zh-CN"/>
        </a:p>
      </dgm:t>
    </dgm:pt>
    <dgm:pt modelId="{AC7ED17B-1E6C-4387-B437-BAB7CD7C648A}" cxnId="{23CE52E3-28A5-4E15-9226-74752C644E34}" type="sibTrans">
      <dgm:prSet/>
      <dgm:spPr/>
      <dgm:t>
        <a:bodyPr/>
        <a:lstStyle/>
        <a:p>
          <a:endParaRPr lang="en-US" altLang="zh-CN"/>
        </a:p>
      </dgm:t>
    </dgm:pt>
    <dgm:pt modelId="{E351F074-4759-4D8F-A4DF-236939A047E2}">
      <dgm:prSet phldrT="[Text]"/>
      <dgm:spPr/>
      <dgm:t>
        <a:bodyPr/>
        <a:lstStyle/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声控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光控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红外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微波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F126DC82-6613-45CA-B82F-CAA921858104}" cxnId="{CF0ABCF3-8F27-4F33-B8A4-ED2A847EAD55}" type="parTrans">
      <dgm:prSet/>
      <dgm:spPr/>
      <dgm:t>
        <a:bodyPr/>
        <a:lstStyle/>
        <a:p>
          <a:endParaRPr lang="en-US" altLang="zh-CN"/>
        </a:p>
      </dgm:t>
    </dgm:pt>
    <dgm:pt modelId="{217DF714-E437-498C-8DC5-A9DE92FA6132}" cxnId="{CF0ABCF3-8F27-4F33-B8A4-ED2A847EAD55}" type="sibTrans">
      <dgm:prSet/>
      <dgm:spPr/>
      <dgm:t>
        <a:bodyPr/>
        <a:lstStyle/>
        <a:p>
          <a:endParaRPr lang="en-US" altLang="zh-CN"/>
        </a:p>
      </dgm:t>
    </dgm:pt>
    <dgm:pt modelId="{7FD14C2E-9755-40D0-B5B0-2E859362B253}">
      <dgm:prSet phldrT="[Text]"/>
      <dgm:spPr/>
      <dgm:t>
        <a:bodyPr/>
        <a:lstStyle/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单灯控制 被动式接收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智能照明不可或缺 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695D946B-AA60-4D67-A522-2A14A0150188}" cxnId="{9F9158F9-B157-4ABA-970D-AC5E52EBC95D}" type="parTrans">
      <dgm:prSet/>
      <dgm:spPr/>
      <dgm:t>
        <a:bodyPr/>
        <a:lstStyle/>
        <a:p>
          <a:endParaRPr lang="en-US" altLang="zh-CN"/>
        </a:p>
      </dgm:t>
    </dgm:pt>
    <dgm:pt modelId="{A90E3823-3C34-4A86-A55B-3AE03291CAFA}" cxnId="{9F9158F9-B157-4ABA-970D-AC5E52EBC95D}" type="sibTrans">
      <dgm:prSet/>
      <dgm:spPr/>
      <dgm:t>
        <a:bodyPr/>
        <a:lstStyle/>
        <a:p>
          <a:endParaRPr lang="en-US" altLang="zh-CN"/>
        </a:p>
      </dgm:t>
    </dgm:pt>
    <dgm:pt modelId="{F4C15458-9B89-4802-8BB7-A79AC87B0437}">
      <dgm:prSet phldrT="[Text]" custT="1"/>
      <dgm:spPr/>
      <dgm:t>
        <a:bodyPr/>
        <a:lstStyle/>
        <a:p>
          <a:r>
            <a:rPr lang="zh-CN" altLang="en-US" sz="18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有线控制</a:t>
          </a:r>
          <a:endParaRPr lang="en-US" altLang="zh-CN" sz="1800" b="1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2F3742E-D633-4A11-8B43-4E33172836BF}" cxnId="{6FD29C64-B8D8-49E3-B4B8-9B6D15D1B216}" type="parTrans">
      <dgm:prSet/>
      <dgm:spPr/>
      <dgm:t>
        <a:bodyPr/>
        <a:lstStyle/>
        <a:p>
          <a:endParaRPr lang="en-US" altLang="zh-CN"/>
        </a:p>
      </dgm:t>
    </dgm:pt>
    <dgm:pt modelId="{8FEA0D72-2C84-4857-86F2-442B34C5CA5E}" cxnId="{6FD29C64-B8D8-49E3-B4B8-9B6D15D1B216}" type="sibTrans">
      <dgm:prSet/>
      <dgm:spPr/>
      <dgm:t>
        <a:bodyPr/>
        <a:lstStyle/>
        <a:p>
          <a:endParaRPr lang="en-US" altLang="zh-CN"/>
        </a:p>
      </dgm:t>
    </dgm:pt>
    <dgm:pt modelId="{FD0E92FA-F0E5-490B-9DAC-5663887D8F82}">
      <dgm:prSet phldrT="[Text]"/>
      <dgm:spPr/>
      <dgm:t>
        <a:bodyPr/>
        <a:lstStyle/>
        <a:p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TRIAC</a:t>
          </a:r>
        </a:p>
        <a:p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DALI</a:t>
          </a:r>
        </a:p>
        <a:p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0 ~ 10V</a:t>
          </a:r>
        </a:p>
        <a:p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PWM</a:t>
          </a:r>
        </a:p>
      </dgm:t>
    </dgm:pt>
    <dgm:pt modelId="{9EB98FC3-9C5C-469A-8B6E-568A63FECEA8}" cxnId="{BF4E8FCD-4D7D-4DE1-8059-AB8A786C1D52}" type="parTrans">
      <dgm:prSet/>
      <dgm:spPr/>
      <dgm:t>
        <a:bodyPr/>
        <a:lstStyle/>
        <a:p>
          <a:endParaRPr lang="en-US" altLang="zh-CN"/>
        </a:p>
      </dgm:t>
    </dgm:pt>
    <dgm:pt modelId="{85FC63C7-8A8F-4361-BDC0-88D6864356F0}" cxnId="{BF4E8FCD-4D7D-4DE1-8059-AB8A786C1D52}" type="sibTrans">
      <dgm:prSet/>
      <dgm:spPr/>
      <dgm:t>
        <a:bodyPr/>
        <a:lstStyle/>
        <a:p>
          <a:endParaRPr lang="en-US" altLang="zh-CN"/>
        </a:p>
      </dgm:t>
    </dgm:pt>
    <dgm:pt modelId="{1C823B61-5E77-4D1F-8BA3-BEBAE846B615}">
      <dgm:prSet phldrT="[Text]"/>
      <dgm:spPr/>
      <dgm:t>
        <a:bodyPr/>
        <a:lstStyle/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传统调光方式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成熟但不易铺设和多元化控制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5C16EF27-5E6D-4C8D-9555-723BDF4B3E9A}" cxnId="{63ECFEB8-EA78-46A5-BBE2-E91F3A8536D0}" type="parTrans">
      <dgm:prSet/>
      <dgm:spPr/>
      <dgm:t>
        <a:bodyPr/>
        <a:lstStyle/>
        <a:p>
          <a:endParaRPr lang="en-US" altLang="zh-CN"/>
        </a:p>
      </dgm:t>
    </dgm:pt>
    <dgm:pt modelId="{8938319B-FFD6-47ED-B3BB-E31333CC1981}" cxnId="{63ECFEB8-EA78-46A5-BBE2-E91F3A8536D0}" type="sibTrans">
      <dgm:prSet/>
      <dgm:spPr/>
      <dgm:t>
        <a:bodyPr/>
        <a:lstStyle/>
        <a:p>
          <a:endParaRPr lang="en-US" altLang="zh-CN"/>
        </a:p>
      </dgm:t>
    </dgm:pt>
    <dgm:pt modelId="{D7144EBD-2C89-4FC2-8E24-E854A438D419}" type="pres">
      <dgm:prSet presAssocID="{3C32D4DC-FA5A-44AC-A593-766A34C284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BE890D-13E9-4367-A496-006F3CA6EDEE}" type="pres">
      <dgm:prSet presAssocID="{8637791E-B6B5-4462-9DE0-7C9F049407B5}" presName="compNode" presStyleCnt="0"/>
      <dgm:spPr/>
    </dgm:pt>
    <dgm:pt modelId="{556D8D43-A069-4A33-A281-EF047D383D02}" type="pres">
      <dgm:prSet presAssocID="{8637791E-B6B5-4462-9DE0-7C9F049407B5}" presName="aNode" presStyleLbl="bgShp" presStyleIdx="0" presStyleCnt="3"/>
      <dgm:spPr/>
      <dgm:t>
        <a:bodyPr/>
        <a:lstStyle/>
        <a:p>
          <a:endParaRPr lang="zh-CN" altLang="en-US"/>
        </a:p>
      </dgm:t>
    </dgm:pt>
    <dgm:pt modelId="{3BA3DF86-3617-48C7-B2C8-F39C482EA7B7}" type="pres">
      <dgm:prSet presAssocID="{8637791E-B6B5-4462-9DE0-7C9F049407B5}" presName="textNode" presStyleLbl="bgShp" presStyleIdx="0" presStyleCnt="3"/>
      <dgm:spPr/>
      <dgm:t>
        <a:bodyPr/>
        <a:lstStyle/>
        <a:p>
          <a:endParaRPr lang="zh-CN" altLang="en-US"/>
        </a:p>
      </dgm:t>
    </dgm:pt>
    <dgm:pt modelId="{8F039459-B44C-4AEB-BD5B-7B21275D219A}" type="pres">
      <dgm:prSet presAssocID="{8637791E-B6B5-4462-9DE0-7C9F049407B5}" presName="compChildNode" presStyleCnt="0"/>
      <dgm:spPr/>
    </dgm:pt>
    <dgm:pt modelId="{1C43BEA0-0D6A-46BD-8A81-A27939A3C772}" type="pres">
      <dgm:prSet presAssocID="{8637791E-B6B5-4462-9DE0-7C9F049407B5}" presName="theInnerList" presStyleCnt="0"/>
      <dgm:spPr/>
    </dgm:pt>
    <dgm:pt modelId="{980F2DCC-BCA8-454D-AED1-A090D30BAC32}" type="pres">
      <dgm:prSet presAssocID="{FBD06BE2-5475-4632-9303-47B6E34AA09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C5098D-6163-4E9C-A167-D94EC3AB37AE}" type="pres">
      <dgm:prSet presAssocID="{FBD06BE2-5475-4632-9303-47B6E34AA09F}" presName="aSpace2" presStyleCnt="0"/>
      <dgm:spPr/>
    </dgm:pt>
    <dgm:pt modelId="{170A4BB1-A99D-4F67-905C-A5196A870273}" type="pres">
      <dgm:prSet presAssocID="{D723572B-C2F6-4635-850E-5CC808D5A1D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7FAD89-1E65-40D3-A128-9E406A6FA5ED}" type="pres">
      <dgm:prSet presAssocID="{8637791E-B6B5-4462-9DE0-7C9F049407B5}" presName="aSpace" presStyleCnt="0"/>
      <dgm:spPr/>
    </dgm:pt>
    <dgm:pt modelId="{F1FF1A7D-18AD-40F3-B410-B41D9FF3A594}" type="pres">
      <dgm:prSet presAssocID="{6156A19D-E4F9-441A-8B50-AACBF7D165F0}" presName="compNode" presStyleCnt="0"/>
      <dgm:spPr/>
    </dgm:pt>
    <dgm:pt modelId="{125445C8-2373-4573-BB7B-FF7D15EDA9EA}" type="pres">
      <dgm:prSet presAssocID="{6156A19D-E4F9-441A-8B50-AACBF7D165F0}" presName="aNode" presStyleLbl="bgShp" presStyleIdx="1" presStyleCnt="3"/>
      <dgm:spPr/>
      <dgm:t>
        <a:bodyPr/>
        <a:lstStyle/>
        <a:p>
          <a:endParaRPr lang="zh-CN" altLang="en-US"/>
        </a:p>
      </dgm:t>
    </dgm:pt>
    <dgm:pt modelId="{D16D9858-7FF9-4988-B6FC-D146594531AB}" type="pres">
      <dgm:prSet presAssocID="{6156A19D-E4F9-441A-8B50-AACBF7D165F0}" presName="textNode" presStyleLbl="bgShp" presStyleIdx="1" presStyleCnt="3"/>
      <dgm:spPr/>
      <dgm:t>
        <a:bodyPr/>
        <a:lstStyle/>
        <a:p>
          <a:endParaRPr lang="zh-CN" altLang="en-US"/>
        </a:p>
      </dgm:t>
    </dgm:pt>
    <dgm:pt modelId="{D30DA76B-A62E-41E1-BF48-C4B0041786AD}" type="pres">
      <dgm:prSet presAssocID="{6156A19D-E4F9-441A-8B50-AACBF7D165F0}" presName="compChildNode" presStyleCnt="0"/>
      <dgm:spPr/>
    </dgm:pt>
    <dgm:pt modelId="{7833F20D-A249-4140-AB79-25EE213797A8}" type="pres">
      <dgm:prSet presAssocID="{6156A19D-E4F9-441A-8B50-AACBF7D165F0}" presName="theInnerList" presStyleCnt="0"/>
      <dgm:spPr/>
    </dgm:pt>
    <dgm:pt modelId="{1B181121-761A-41B5-9A5D-99A0D103DDF0}" type="pres">
      <dgm:prSet presAssocID="{E351F074-4759-4D8F-A4DF-236939A047E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1BEE94-B763-4FD1-9E63-40FBCA8D8473}" type="pres">
      <dgm:prSet presAssocID="{E351F074-4759-4D8F-A4DF-236939A047E2}" presName="aSpace2" presStyleCnt="0"/>
      <dgm:spPr/>
    </dgm:pt>
    <dgm:pt modelId="{00D0A9CA-0136-4BA9-8B1A-C372781193A8}" type="pres">
      <dgm:prSet presAssocID="{7FD14C2E-9755-40D0-B5B0-2E859362B25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DE1646-D98D-4149-9223-26C3AD4FDC46}" type="pres">
      <dgm:prSet presAssocID="{6156A19D-E4F9-441A-8B50-AACBF7D165F0}" presName="aSpace" presStyleCnt="0"/>
      <dgm:spPr/>
    </dgm:pt>
    <dgm:pt modelId="{3E10ACC6-FE4B-46D7-8C41-AFDE7D947153}" type="pres">
      <dgm:prSet presAssocID="{F4C15458-9B89-4802-8BB7-A79AC87B0437}" presName="compNode" presStyleCnt="0"/>
      <dgm:spPr/>
    </dgm:pt>
    <dgm:pt modelId="{2ABD3590-3061-449E-95B6-8425061DDD5A}" type="pres">
      <dgm:prSet presAssocID="{F4C15458-9B89-4802-8BB7-A79AC87B0437}" presName="aNode" presStyleLbl="bgShp" presStyleIdx="2" presStyleCnt="3" custLinFactNeighborX="826" custLinFactNeighborY="7406"/>
      <dgm:spPr/>
      <dgm:t>
        <a:bodyPr/>
        <a:lstStyle/>
        <a:p>
          <a:endParaRPr lang="zh-CN" altLang="en-US"/>
        </a:p>
      </dgm:t>
    </dgm:pt>
    <dgm:pt modelId="{7EB29BC9-33F1-4774-9E35-0077F2480B40}" type="pres">
      <dgm:prSet presAssocID="{F4C15458-9B89-4802-8BB7-A79AC87B0437}" presName="textNode" presStyleLbl="bgShp" presStyleIdx="2" presStyleCnt="3"/>
      <dgm:spPr/>
      <dgm:t>
        <a:bodyPr/>
        <a:lstStyle/>
        <a:p>
          <a:endParaRPr lang="zh-CN" altLang="en-US"/>
        </a:p>
      </dgm:t>
    </dgm:pt>
    <dgm:pt modelId="{1CE85AB0-9856-49A3-8075-BB37CF33F73D}" type="pres">
      <dgm:prSet presAssocID="{F4C15458-9B89-4802-8BB7-A79AC87B0437}" presName="compChildNode" presStyleCnt="0"/>
      <dgm:spPr/>
    </dgm:pt>
    <dgm:pt modelId="{ED926C3A-5AB8-4252-9058-64AF57A73204}" type="pres">
      <dgm:prSet presAssocID="{F4C15458-9B89-4802-8BB7-A79AC87B0437}" presName="theInnerList" presStyleCnt="0"/>
      <dgm:spPr/>
    </dgm:pt>
    <dgm:pt modelId="{EEBAA46D-EA1E-4547-9788-531245925DB4}" type="pres">
      <dgm:prSet presAssocID="{FD0E92FA-F0E5-490B-9DAC-5663887D8F8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1DDB4A-F7E8-419E-9F0B-435EFC6FC234}" type="pres">
      <dgm:prSet presAssocID="{FD0E92FA-F0E5-490B-9DAC-5663887D8F82}" presName="aSpace2" presStyleCnt="0"/>
      <dgm:spPr/>
    </dgm:pt>
    <dgm:pt modelId="{9BC5E0D1-A981-40E4-8742-BEF48C0A483E}" type="pres">
      <dgm:prSet presAssocID="{1C823B61-5E77-4D1F-8BA3-BEBAE846B61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954990-5DEF-457E-9C09-03C1BF59E693}" srcId="{3C32D4DC-FA5A-44AC-A593-766A34C2849D}" destId="{8637791E-B6B5-4462-9DE0-7C9F049407B5}" srcOrd="0" destOrd="0" parTransId="{CB4513DB-FC35-4899-A0E8-62A9B0224063}" sibTransId="{472EFEB8-6107-4BAE-A059-C25C91FF6CE2}"/>
    <dgm:cxn modelId="{23CE52E3-28A5-4E15-9226-74752C644E34}" srcId="{3C32D4DC-FA5A-44AC-A593-766A34C2849D}" destId="{6156A19D-E4F9-441A-8B50-AACBF7D165F0}" srcOrd="1" destOrd="0" parTransId="{FE2F1936-0B19-4F44-899C-C9F89935C859}" sibTransId="{AC7ED17B-1E6C-4387-B437-BAB7CD7C648A}"/>
    <dgm:cxn modelId="{C0C4E82A-E352-4E9E-96E6-0A4A7F9A9D19}" type="presOf" srcId="{F4C15458-9B89-4802-8BB7-A79AC87B0437}" destId="{7EB29BC9-33F1-4774-9E35-0077F2480B40}" srcOrd="1" destOrd="0" presId="urn:microsoft.com/office/officeart/2005/8/layout/lProcess2"/>
    <dgm:cxn modelId="{BFEE4059-A8C4-4EF3-AA25-CD15B14B05E4}" type="presOf" srcId="{FBD06BE2-5475-4632-9303-47B6E34AA09F}" destId="{980F2DCC-BCA8-454D-AED1-A090D30BAC32}" srcOrd="0" destOrd="0" presId="urn:microsoft.com/office/officeart/2005/8/layout/lProcess2"/>
    <dgm:cxn modelId="{BF4E8FCD-4D7D-4DE1-8059-AB8A786C1D52}" srcId="{F4C15458-9B89-4802-8BB7-A79AC87B0437}" destId="{FD0E92FA-F0E5-490B-9DAC-5663887D8F82}" srcOrd="0" destOrd="0" parTransId="{9EB98FC3-9C5C-469A-8B6E-568A63FECEA8}" sibTransId="{85FC63C7-8A8F-4361-BDC0-88D6864356F0}"/>
    <dgm:cxn modelId="{6FD29C64-B8D8-49E3-B4B8-9B6D15D1B216}" srcId="{3C32D4DC-FA5A-44AC-A593-766A34C2849D}" destId="{F4C15458-9B89-4802-8BB7-A79AC87B0437}" srcOrd="2" destOrd="0" parTransId="{72F3742E-D633-4A11-8B43-4E33172836BF}" sibTransId="{8FEA0D72-2C84-4857-86F2-442B34C5CA5E}"/>
    <dgm:cxn modelId="{DBCCA19C-CDD3-4A22-8759-FC92BF35F8BB}" srcId="{8637791E-B6B5-4462-9DE0-7C9F049407B5}" destId="{D723572B-C2F6-4635-850E-5CC808D5A1D7}" srcOrd="1" destOrd="0" parTransId="{A8E2FCA7-B986-4ABB-9CAF-C544676A7128}" sibTransId="{D6E4B495-34D6-4C2E-883E-36E8C500C112}"/>
    <dgm:cxn modelId="{2C0B7F94-9AB4-4AE7-9F89-8C58DAB5EC7C}" type="presOf" srcId="{8637791E-B6B5-4462-9DE0-7C9F049407B5}" destId="{3BA3DF86-3617-48C7-B2C8-F39C482EA7B7}" srcOrd="1" destOrd="0" presId="urn:microsoft.com/office/officeart/2005/8/layout/lProcess2"/>
    <dgm:cxn modelId="{D6EB614A-1562-4423-8D73-5ACBC933C51D}" type="presOf" srcId="{6156A19D-E4F9-441A-8B50-AACBF7D165F0}" destId="{125445C8-2373-4573-BB7B-FF7D15EDA9EA}" srcOrd="0" destOrd="0" presId="urn:microsoft.com/office/officeart/2005/8/layout/lProcess2"/>
    <dgm:cxn modelId="{84962AE1-67F7-4164-AA13-53C78C73B8FC}" type="presOf" srcId="{6156A19D-E4F9-441A-8B50-AACBF7D165F0}" destId="{D16D9858-7FF9-4988-B6FC-D146594531AB}" srcOrd="1" destOrd="0" presId="urn:microsoft.com/office/officeart/2005/8/layout/lProcess2"/>
    <dgm:cxn modelId="{9F9158F9-B157-4ABA-970D-AC5E52EBC95D}" srcId="{6156A19D-E4F9-441A-8B50-AACBF7D165F0}" destId="{7FD14C2E-9755-40D0-B5B0-2E859362B253}" srcOrd="1" destOrd="0" parTransId="{695D946B-AA60-4D67-A522-2A14A0150188}" sibTransId="{A90E3823-3C34-4A86-A55B-3AE03291CAFA}"/>
    <dgm:cxn modelId="{E93358D5-2F6C-4D98-8CF1-BF9C7F04F7DD}" type="presOf" srcId="{3C32D4DC-FA5A-44AC-A593-766A34C2849D}" destId="{D7144EBD-2C89-4FC2-8E24-E854A438D419}" srcOrd="0" destOrd="0" presId="urn:microsoft.com/office/officeart/2005/8/layout/lProcess2"/>
    <dgm:cxn modelId="{00FF4F31-20C2-4DCE-8660-A5D2A0BB78EC}" type="presOf" srcId="{7FD14C2E-9755-40D0-B5B0-2E859362B253}" destId="{00D0A9CA-0136-4BA9-8B1A-C372781193A8}" srcOrd="0" destOrd="0" presId="urn:microsoft.com/office/officeart/2005/8/layout/lProcess2"/>
    <dgm:cxn modelId="{CF0ABCF3-8F27-4F33-B8A4-ED2A847EAD55}" srcId="{6156A19D-E4F9-441A-8B50-AACBF7D165F0}" destId="{E351F074-4759-4D8F-A4DF-236939A047E2}" srcOrd="0" destOrd="0" parTransId="{F126DC82-6613-45CA-B82F-CAA921858104}" sibTransId="{217DF714-E437-498C-8DC5-A9DE92FA6132}"/>
    <dgm:cxn modelId="{791CAD48-4706-43FB-B296-9A01AA51FDF6}" type="presOf" srcId="{E351F074-4759-4D8F-A4DF-236939A047E2}" destId="{1B181121-761A-41B5-9A5D-99A0D103DDF0}" srcOrd="0" destOrd="0" presId="urn:microsoft.com/office/officeart/2005/8/layout/lProcess2"/>
    <dgm:cxn modelId="{901F2BC9-02A5-4918-A036-E591A56B8C47}" type="presOf" srcId="{D723572B-C2F6-4635-850E-5CC808D5A1D7}" destId="{170A4BB1-A99D-4F67-905C-A5196A870273}" srcOrd="0" destOrd="0" presId="urn:microsoft.com/office/officeart/2005/8/layout/lProcess2"/>
    <dgm:cxn modelId="{CFF9834B-6306-4D1E-98E7-A73519D95AC1}" type="presOf" srcId="{8637791E-B6B5-4462-9DE0-7C9F049407B5}" destId="{556D8D43-A069-4A33-A281-EF047D383D02}" srcOrd="0" destOrd="0" presId="urn:microsoft.com/office/officeart/2005/8/layout/lProcess2"/>
    <dgm:cxn modelId="{FD6654D2-6E99-4BE0-A245-F4ECB5168C41}" type="presOf" srcId="{1C823B61-5E77-4D1F-8BA3-BEBAE846B615}" destId="{9BC5E0D1-A981-40E4-8742-BEF48C0A483E}" srcOrd="0" destOrd="0" presId="urn:microsoft.com/office/officeart/2005/8/layout/lProcess2"/>
    <dgm:cxn modelId="{170F8288-AED2-43C0-824B-BAB07ADC3EA4}" srcId="{8637791E-B6B5-4462-9DE0-7C9F049407B5}" destId="{FBD06BE2-5475-4632-9303-47B6E34AA09F}" srcOrd="0" destOrd="0" parTransId="{C2F47A28-5AB0-47DA-BF62-02708EDDB31A}" sibTransId="{76BDF010-E32E-4520-8D7C-9F5FB3D74A6F}"/>
    <dgm:cxn modelId="{860D380D-6661-48A5-9B1C-092EA45C9871}" type="presOf" srcId="{FD0E92FA-F0E5-490B-9DAC-5663887D8F82}" destId="{EEBAA46D-EA1E-4547-9788-531245925DB4}" srcOrd="0" destOrd="0" presId="urn:microsoft.com/office/officeart/2005/8/layout/lProcess2"/>
    <dgm:cxn modelId="{F3F1F17E-364B-497E-8914-6BEA2242AD1F}" type="presOf" srcId="{F4C15458-9B89-4802-8BB7-A79AC87B0437}" destId="{2ABD3590-3061-449E-95B6-8425061DDD5A}" srcOrd="0" destOrd="0" presId="urn:microsoft.com/office/officeart/2005/8/layout/lProcess2"/>
    <dgm:cxn modelId="{63ECFEB8-EA78-46A5-BBE2-E91F3A8536D0}" srcId="{F4C15458-9B89-4802-8BB7-A79AC87B0437}" destId="{1C823B61-5E77-4D1F-8BA3-BEBAE846B615}" srcOrd="1" destOrd="0" parTransId="{5C16EF27-5E6D-4C8D-9555-723BDF4B3E9A}" sibTransId="{8938319B-FFD6-47ED-B3BB-E31333CC1981}"/>
    <dgm:cxn modelId="{FA65FC14-57FA-46D5-9659-255782EFE2DC}" type="presParOf" srcId="{D7144EBD-2C89-4FC2-8E24-E854A438D419}" destId="{74BE890D-13E9-4367-A496-006F3CA6EDEE}" srcOrd="0" destOrd="0" presId="urn:microsoft.com/office/officeart/2005/8/layout/lProcess2"/>
    <dgm:cxn modelId="{3B6E9D13-9ABC-42A3-9242-5733B0E75085}" type="presParOf" srcId="{74BE890D-13E9-4367-A496-006F3CA6EDEE}" destId="{556D8D43-A069-4A33-A281-EF047D383D02}" srcOrd="0" destOrd="0" presId="urn:microsoft.com/office/officeart/2005/8/layout/lProcess2"/>
    <dgm:cxn modelId="{E2912A45-8B9B-48FB-BAE1-CD54C7A02C8B}" type="presParOf" srcId="{74BE890D-13E9-4367-A496-006F3CA6EDEE}" destId="{3BA3DF86-3617-48C7-B2C8-F39C482EA7B7}" srcOrd="1" destOrd="0" presId="urn:microsoft.com/office/officeart/2005/8/layout/lProcess2"/>
    <dgm:cxn modelId="{DE516E9D-440D-421D-B569-FF23F6846233}" type="presParOf" srcId="{74BE890D-13E9-4367-A496-006F3CA6EDEE}" destId="{8F039459-B44C-4AEB-BD5B-7B21275D219A}" srcOrd="2" destOrd="0" presId="urn:microsoft.com/office/officeart/2005/8/layout/lProcess2"/>
    <dgm:cxn modelId="{A55E632F-3307-4951-85C7-FC0F0AEE0B5E}" type="presParOf" srcId="{8F039459-B44C-4AEB-BD5B-7B21275D219A}" destId="{1C43BEA0-0D6A-46BD-8A81-A27939A3C772}" srcOrd="0" destOrd="0" presId="urn:microsoft.com/office/officeart/2005/8/layout/lProcess2"/>
    <dgm:cxn modelId="{883CEC56-779A-4706-B6DA-9E3628E5369F}" type="presParOf" srcId="{1C43BEA0-0D6A-46BD-8A81-A27939A3C772}" destId="{980F2DCC-BCA8-454D-AED1-A090D30BAC32}" srcOrd="0" destOrd="0" presId="urn:microsoft.com/office/officeart/2005/8/layout/lProcess2"/>
    <dgm:cxn modelId="{52D31C07-49F7-4DC8-9BE2-AFF6EDFA4C39}" type="presParOf" srcId="{1C43BEA0-0D6A-46BD-8A81-A27939A3C772}" destId="{E4C5098D-6163-4E9C-A167-D94EC3AB37AE}" srcOrd="1" destOrd="0" presId="urn:microsoft.com/office/officeart/2005/8/layout/lProcess2"/>
    <dgm:cxn modelId="{99D21681-4B6D-4858-81C6-A73D509CDB5E}" type="presParOf" srcId="{1C43BEA0-0D6A-46BD-8A81-A27939A3C772}" destId="{170A4BB1-A99D-4F67-905C-A5196A870273}" srcOrd="2" destOrd="0" presId="urn:microsoft.com/office/officeart/2005/8/layout/lProcess2"/>
    <dgm:cxn modelId="{0776BD67-E6EC-40B2-BD0D-B9D30093BF29}" type="presParOf" srcId="{D7144EBD-2C89-4FC2-8E24-E854A438D419}" destId="{F37FAD89-1E65-40D3-A128-9E406A6FA5ED}" srcOrd="1" destOrd="0" presId="urn:microsoft.com/office/officeart/2005/8/layout/lProcess2"/>
    <dgm:cxn modelId="{C36C1E37-6E99-41CC-BC1B-F6FF3B8742D0}" type="presParOf" srcId="{D7144EBD-2C89-4FC2-8E24-E854A438D419}" destId="{F1FF1A7D-18AD-40F3-B410-B41D9FF3A594}" srcOrd="2" destOrd="0" presId="urn:microsoft.com/office/officeart/2005/8/layout/lProcess2"/>
    <dgm:cxn modelId="{56CEA0C2-1388-4997-B75F-D6F851F5C7BA}" type="presParOf" srcId="{F1FF1A7D-18AD-40F3-B410-B41D9FF3A594}" destId="{125445C8-2373-4573-BB7B-FF7D15EDA9EA}" srcOrd="0" destOrd="0" presId="urn:microsoft.com/office/officeart/2005/8/layout/lProcess2"/>
    <dgm:cxn modelId="{0CDF93F4-2012-45D5-915B-65D4DE647DDD}" type="presParOf" srcId="{F1FF1A7D-18AD-40F3-B410-B41D9FF3A594}" destId="{D16D9858-7FF9-4988-B6FC-D146594531AB}" srcOrd="1" destOrd="0" presId="urn:microsoft.com/office/officeart/2005/8/layout/lProcess2"/>
    <dgm:cxn modelId="{92E9DDFD-4C11-4096-AF4C-4DEF82D493FF}" type="presParOf" srcId="{F1FF1A7D-18AD-40F3-B410-B41D9FF3A594}" destId="{D30DA76B-A62E-41E1-BF48-C4B0041786AD}" srcOrd="2" destOrd="0" presId="urn:microsoft.com/office/officeart/2005/8/layout/lProcess2"/>
    <dgm:cxn modelId="{C5CEDFFD-27D5-453B-82D1-861E2CDA20CF}" type="presParOf" srcId="{D30DA76B-A62E-41E1-BF48-C4B0041786AD}" destId="{7833F20D-A249-4140-AB79-25EE213797A8}" srcOrd="0" destOrd="0" presId="urn:microsoft.com/office/officeart/2005/8/layout/lProcess2"/>
    <dgm:cxn modelId="{14B472ED-F612-4EC6-82DC-6F361C9CECDB}" type="presParOf" srcId="{7833F20D-A249-4140-AB79-25EE213797A8}" destId="{1B181121-761A-41B5-9A5D-99A0D103DDF0}" srcOrd="0" destOrd="0" presId="urn:microsoft.com/office/officeart/2005/8/layout/lProcess2"/>
    <dgm:cxn modelId="{FF2614FC-3FAF-43AC-93ED-AEBF22B1EFA1}" type="presParOf" srcId="{7833F20D-A249-4140-AB79-25EE213797A8}" destId="{D71BEE94-B763-4FD1-9E63-40FBCA8D8473}" srcOrd="1" destOrd="0" presId="urn:microsoft.com/office/officeart/2005/8/layout/lProcess2"/>
    <dgm:cxn modelId="{7785ACC8-4690-4A10-ABD5-B268B3CBEF99}" type="presParOf" srcId="{7833F20D-A249-4140-AB79-25EE213797A8}" destId="{00D0A9CA-0136-4BA9-8B1A-C372781193A8}" srcOrd="2" destOrd="0" presId="urn:microsoft.com/office/officeart/2005/8/layout/lProcess2"/>
    <dgm:cxn modelId="{A423FA7D-5FCA-4D56-913B-CE86332842BA}" type="presParOf" srcId="{D7144EBD-2C89-4FC2-8E24-E854A438D419}" destId="{5BDE1646-D98D-4149-9223-26C3AD4FDC46}" srcOrd="3" destOrd="0" presId="urn:microsoft.com/office/officeart/2005/8/layout/lProcess2"/>
    <dgm:cxn modelId="{36F55E29-6C4A-47F4-8CEF-CFF0C822E2B2}" type="presParOf" srcId="{D7144EBD-2C89-4FC2-8E24-E854A438D419}" destId="{3E10ACC6-FE4B-46D7-8C41-AFDE7D947153}" srcOrd="4" destOrd="0" presId="urn:microsoft.com/office/officeart/2005/8/layout/lProcess2"/>
    <dgm:cxn modelId="{8E478D71-DB81-4C02-ADE5-67ACD27DB206}" type="presParOf" srcId="{3E10ACC6-FE4B-46D7-8C41-AFDE7D947153}" destId="{2ABD3590-3061-449E-95B6-8425061DDD5A}" srcOrd="0" destOrd="0" presId="urn:microsoft.com/office/officeart/2005/8/layout/lProcess2"/>
    <dgm:cxn modelId="{7D6248B2-797B-418F-87D6-4154DC9078E5}" type="presParOf" srcId="{3E10ACC6-FE4B-46D7-8C41-AFDE7D947153}" destId="{7EB29BC9-33F1-4774-9E35-0077F2480B40}" srcOrd="1" destOrd="0" presId="urn:microsoft.com/office/officeart/2005/8/layout/lProcess2"/>
    <dgm:cxn modelId="{49E4C9BA-B963-4E82-8CDB-A9C0C995B334}" type="presParOf" srcId="{3E10ACC6-FE4B-46D7-8C41-AFDE7D947153}" destId="{1CE85AB0-9856-49A3-8075-BB37CF33F73D}" srcOrd="2" destOrd="0" presId="urn:microsoft.com/office/officeart/2005/8/layout/lProcess2"/>
    <dgm:cxn modelId="{2C591BAD-F06D-4875-8D5E-C6AEDAC3E4FF}" type="presParOf" srcId="{1CE85AB0-9856-49A3-8075-BB37CF33F73D}" destId="{ED926C3A-5AB8-4252-9058-64AF57A73204}" srcOrd="0" destOrd="0" presId="urn:microsoft.com/office/officeart/2005/8/layout/lProcess2"/>
    <dgm:cxn modelId="{6566DF8E-08DD-452D-AEB2-4B961B625B42}" type="presParOf" srcId="{ED926C3A-5AB8-4252-9058-64AF57A73204}" destId="{EEBAA46D-EA1E-4547-9788-531245925DB4}" srcOrd="0" destOrd="0" presId="urn:microsoft.com/office/officeart/2005/8/layout/lProcess2"/>
    <dgm:cxn modelId="{62FB8FFE-2F19-4725-BC6E-AFE3D1BA07BA}" type="presParOf" srcId="{ED926C3A-5AB8-4252-9058-64AF57A73204}" destId="{211DDB4A-F7E8-419E-9F0B-435EFC6FC234}" srcOrd="1" destOrd="0" presId="urn:microsoft.com/office/officeart/2005/8/layout/lProcess2"/>
    <dgm:cxn modelId="{7C3F5EDE-1EAF-4978-A504-7E8D6D3C79F8}" type="presParOf" srcId="{ED926C3A-5AB8-4252-9058-64AF57A73204}" destId="{9BC5E0D1-A981-40E4-8742-BEF48C0A483E}" srcOrd="2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728D3-BDC0-48F1-929A-84E7234D2230}" type="doc">
      <dgm:prSet loTypeId="urn:microsoft.com/office/officeart/2005/8/layout/cycle5" loCatId="cycle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92130328-D240-48E6-8E8D-55D97A6E4371}">
      <dgm:prSet phldrT="[文本]"/>
      <dgm:spPr/>
      <dgm:t>
        <a:bodyPr/>
        <a:lstStyle/>
        <a:p>
          <a:r>
            <a:rPr lang="zh-CN" altLang="en-US" b="1" dirty="0"/>
            <a:t>小夜灯</a:t>
          </a:r>
        </a:p>
      </dgm:t>
    </dgm:pt>
    <dgm:pt modelId="{EE2BCFD8-6DFC-49E2-80F1-9A5CE1850311}" cxnId="{98400108-C001-4C9E-BEBD-E3085B15405F}" type="parTrans">
      <dgm:prSet/>
      <dgm:spPr/>
      <dgm:t>
        <a:bodyPr/>
        <a:lstStyle/>
        <a:p>
          <a:endParaRPr lang="zh-CN" altLang="en-US"/>
        </a:p>
      </dgm:t>
    </dgm:pt>
    <dgm:pt modelId="{67E9D686-7315-421E-A346-3F8C809593F5}" cxnId="{98400108-C001-4C9E-BEBD-E3085B15405F}" type="sibTrans">
      <dgm:prSet/>
      <dgm:spPr/>
      <dgm:t>
        <a:bodyPr/>
        <a:lstStyle/>
        <a:p>
          <a:endParaRPr lang="zh-CN" altLang="en-US"/>
        </a:p>
      </dgm:t>
    </dgm:pt>
    <dgm:pt modelId="{FD590660-6AA5-4C05-8AEB-7334BB8C0D24}">
      <dgm:prSet phldrT="[文本]"/>
      <dgm:spPr/>
      <dgm:t>
        <a:bodyPr/>
        <a:lstStyle/>
        <a:p>
          <a:r>
            <a:rPr lang="zh-CN" altLang="en-US" b="1" dirty="0"/>
            <a:t>混色光</a:t>
          </a:r>
          <a:endParaRPr lang="en-US" altLang="zh-CN" b="1" dirty="0"/>
        </a:p>
        <a:p>
          <a:r>
            <a:rPr lang="zh-CN" altLang="en-US" b="1" dirty="0"/>
            <a:t>偏暗</a:t>
          </a:r>
        </a:p>
      </dgm:t>
    </dgm:pt>
    <dgm:pt modelId="{6CB91D23-25E4-4028-A6B7-95D42AB03ADA}" cxnId="{DFAF005F-42D3-4A25-90BD-BDC64E696D34}" type="parTrans">
      <dgm:prSet/>
      <dgm:spPr/>
      <dgm:t>
        <a:bodyPr/>
        <a:lstStyle/>
        <a:p>
          <a:endParaRPr lang="zh-CN" altLang="en-US"/>
        </a:p>
      </dgm:t>
    </dgm:pt>
    <dgm:pt modelId="{E81DAC7E-9941-4886-BE11-291D38B62805}" cxnId="{DFAF005F-42D3-4A25-90BD-BDC64E696D34}" type="sibTrans">
      <dgm:prSet/>
      <dgm:spPr/>
      <dgm:t>
        <a:bodyPr/>
        <a:lstStyle/>
        <a:p>
          <a:endParaRPr lang="zh-CN" altLang="en-US"/>
        </a:p>
      </dgm:t>
    </dgm:pt>
    <dgm:pt modelId="{8574D57C-4DCA-4A2C-966E-1DE8B2C85723}">
      <dgm:prSet phldrT="[文本]"/>
      <dgm:spPr/>
      <dgm:t>
        <a:bodyPr/>
        <a:lstStyle/>
        <a:p>
          <a:r>
            <a:rPr lang="zh-CN" altLang="en-US" b="1" dirty="0"/>
            <a:t>混色光</a:t>
          </a:r>
          <a:endParaRPr lang="en-US" altLang="zh-CN" b="1" dirty="0"/>
        </a:p>
        <a:p>
          <a:r>
            <a:rPr lang="zh-CN" altLang="en-US" b="1" dirty="0"/>
            <a:t>中等亮度</a:t>
          </a:r>
        </a:p>
      </dgm:t>
    </dgm:pt>
    <dgm:pt modelId="{2642075D-6DF6-4707-BED6-4676C9CE7809}" cxnId="{486A1E2B-A165-40E8-801D-16FB282AD656}" type="parTrans">
      <dgm:prSet/>
      <dgm:spPr/>
      <dgm:t>
        <a:bodyPr/>
        <a:lstStyle/>
        <a:p>
          <a:endParaRPr lang="zh-CN" altLang="en-US"/>
        </a:p>
      </dgm:t>
    </dgm:pt>
    <dgm:pt modelId="{007A6551-3359-4DBC-8882-F9160C85B0FA}" cxnId="{486A1E2B-A165-40E8-801D-16FB282AD656}" type="sibTrans">
      <dgm:prSet/>
      <dgm:spPr/>
      <dgm:t>
        <a:bodyPr/>
        <a:lstStyle/>
        <a:p>
          <a:endParaRPr lang="zh-CN" altLang="en-US"/>
        </a:p>
      </dgm:t>
    </dgm:pt>
    <dgm:pt modelId="{CA9A54BE-29F5-4389-AC2E-D81FBCD75D7E}">
      <dgm:prSet phldrT="[文本]"/>
      <dgm:spPr/>
      <dgm:t>
        <a:bodyPr/>
        <a:lstStyle/>
        <a:p>
          <a:r>
            <a:rPr lang="zh-CN" altLang="en-US" b="1" dirty="0"/>
            <a:t>全暖光</a:t>
          </a:r>
        </a:p>
      </dgm:t>
    </dgm:pt>
    <dgm:pt modelId="{45C7D592-7419-43FC-9B88-95BD91B5C97D}" cxnId="{8819F9FE-4A7D-44D8-BF6D-28FDB682E4AF}" type="parTrans">
      <dgm:prSet/>
      <dgm:spPr/>
      <dgm:t>
        <a:bodyPr/>
        <a:lstStyle/>
        <a:p>
          <a:endParaRPr lang="zh-CN" altLang="en-US"/>
        </a:p>
      </dgm:t>
    </dgm:pt>
    <dgm:pt modelId="{1BEF5570-F5A6-495D-BECE-8E09862EE2AF}" cxnId="{8819F9FE-4A7D-44D8-BF6D-28FDB682E4AF}" type="sibTrans">
      <dgm:prSet/>
      <dgm:spPr/>
      <dgm:t>
        <a:bodyPr/>
        <a:lstStyle/>
        <a:p>
          <a:endParaRPr lang="zh-CN" altLang="en-US"/>
        </a:p>
      </dgm:t>
    </dgm:pt>
    <dgm:pt modelId="{F7CB163E-0F10-4784-B860-1AA83D3DCE3D}">
      <dgm:prSet phldrT="[文本]"/>
      <dgm:spPr/>
      <dgm:t>
        <a:bodyPr/>
        <a:lstStyle/>
        <a:p>
          <a:r>
            <a:rPr lang="zh-CN" altLang="en-US" b="1" dirty="0"/>
            <a:t>全冷光</a:t>
          </a:r>
        </a:p>
      </dgm:t>
    </dgm:pt>
    <dgm:pt modelId="{37B729A7-85BD-450F-9428-3C333CA7D796}" cxnId="{8A424B7B-BE2C-466A-963D-60DADEF82A23}" type="parTrans">
      <dgm:prSet/>
      <dgm:spPr/>
      <dgm:t>
        <a:bodyPr/>
        <a:lstStyle/>
        <a:p>
          <a:endParaRPr lang="zh-CN" altLang="en-US"/>
        </a:p>
      </dgm:t>
    </dgm:pt>
    <dgm:pt modelId="{6CA68A54-0560-4C05-BA87-DD7E8731C769}" cxnId="{8A424B7B-BE2C-466A-963D-60DADEF82A23}" type="sibTrans">
      <dgm:prSet/>
      <dgm:spPr/>
      <dgm:t>
        <a:bodyPr/>
        <a:lstStyle/>
        <a:p>
          <a:endParaRPr lang="zh-CN" altLang="en-US"/>
        </a:p>
      </dgm:t>
    </dgm:pt>
    <dgm:pt modelId="{DDB4EF4D-2074-42D2-9375-0A054CDC3921}" type="pres">
      <dgm:prSet presAssocID="{D97728D3-BDC0-48F1-929A-84E7234D22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D78FA36-D869-42F9-BFC4-DC2C4697DF59}" type="pres">
      <dgm:prSet presAssocID="{92130328-D240-48E6-8E8D-55D97A6E43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511CFF-6AD4-406F-9DB9-3360DC43A446}" type="pres">
      <dgm:prSet presAssocID="{92130328-D240-48E6-8E8D-55D97A6E4371}" presName="spNode" presStyleCnt="0"/>
      <dgm:spPr/>
    </dgm:pt>
    <dgm:pt modelId="{2BBC0818-0F74-447F-9F18-1B8877C6B51E}" type="pres">
      <dgm:prSet presAssocID="{67E9D686-7315-421E-A346-3F8C809593F5}" presName="sibTrans" presStyleLbl="sibTrans1D1" presStyleIdx="0" presStyleCnt="5"/>
      <dgm:spPr/>
      <dgm:t>
        <a:bodyPr/>
        <a:lstStyle/>
        <a:p>
          <a:endParaRPr lang="zh-CN" altLang="en-US"/>
        </a:p>
      </dgm:t>
    </dgm:pt>
    <dgm:pt modelId="{62B276E0-3751-4B74-808A-A24DF3EEDE1F}" type="pres">
      <dgm:prSet presAssocID="{FD590660-6AA5-4C05-8AEB-7334BB8C0D2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E823BF-5988-4B16-86D8-493EE126EE20}" type="pres">
      <dgm:prSet presAssocID="{FD590660-6AA5-4C05-8AEB-7334BB8C0D24}" presName="spNode" presStyleCnt="0"/>
      <dgm:spPr/>
    </dgm:pt>
    <dgm:pt modelId="{9AEF07B0-C58F-432B-A572-C43425F2ECF5}" type="pres">
      <dgm:prSet presAssocID="{E81DAC7E-9941-4886-BE11-291D38B62805}" presName="sibTrans" presStyleLbl="sibTrans1D1" presStyleIdx="1" presStyleCnt="5"/>
      <dgm:spPr/>
      <dgm:t>
        <a:bodyPr/>
        <a:lstStyle/>
        <a:p>
          <a:endParaRPr lang="zh-CN" altLang="en-US"/>
        </a:p>
      </dgm:t>
    </dgm:pt>
    <dgm:pt modelId="{6CF4FD62-CA81-4A76-8987-0BD4660FE739}" type="pres">
      <dgm:prSet presAssocID="{8574D57C-4DCA-4A2C-966E-1DE8B2C857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EC247E-EB55-4031-B975-244443E51F6C}" type="pres">
      <dgm:prSet presAssocID="{8574D57C-4DCA-4A2C-966E-1DE8B2C85723}" presName="spNode" presStyleCnt="0"/>
      <dgm:spPr/>
    </dgm:pt>
    <dgm:pt modelId="{4A3F3778-992D-4DB5-A2FD-1D161CA3036E}" type="pres">
      <dgm:prSet presAssocID="{007A6551-3359-4DBC-8882-F9160C85B0FA}" presName="sibTrans" presStyleLbl="sibTrans1D1" presStyleIdx="2" presStyleCnt="5"/>
      <dgm:spPr/>
      <dgm:t>
        <a:bodyPr/>
        <a:lstStyle/>
        <a:p>
          <a:endParaRPr lang="zh-CN" altLang="en-US"/>
        </a:p>
      </dgm:t>
    </dgm:pt>
    <dgm:pt modelId="{7A5340B1-1F24-43EE-B0D7-08DBA85A13F1}" type="pres">
      <dgm:prSet presAssocID="{CA9A54BE-29F5-4389-AC2E-D81FBCD75D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562DD5-4270-49C6-968A-3C0A00543F96}" type="pres">
      <dgm:prSet presAssocID="{CA9A54BE-29F5-4389-AC2E-D81FBCD75D7E}" presName="spNode" presStyleCnt="0"/>
      <dgm:spPr/>
    </dgm:pt>
    <dgm:pt modelId="{F30C589C-A096-4732-A430-6D10DEE1A4CC}" type="pres">
      <dgm:prSet presAssocID="{1BEF5570-F5A6-495D-BECE-8E09862EE2AF}" presName="sibTrans" presStyleLbl="sibTrans1D1" presStyleIdx="3" presStyleCnt="5"/>
      <dgm:spPr/>
      <dgm:t>
        <a:bodyPr/>
        <a:lstStyle/>
        <a:p>
          <a:endParaRPr lang="zh-CN" altLang="en-US"/>
        </a:p>
      </dgm:t>
    </dgm:pt>
    <dgm:pt modelId="{109EB757-F4AD-4C68-9950-CFEE231D612F}" type="pres">
      <dgm:prSet presAssocID="{F7CB163E-0F10-4784-B860-1AA83D3DCE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4708BB-F0CF-4FA7-9664-86EC0CCCE8FA}" type="pres">
      <dgm:prSet presAssocID="{F7CB163E-0F10-4784-B860-1AA83D3DCE3D}" presName="spNode" presStyleCnt="0"/>
      <dgm:spPr/>
    </dgm:pt>
    <dgm:pt modelId="{9C14B5F0-2DD1-43F1-88D5-D668E126E232}" type="pres">
      <dgm:prSet presAssocID="{6CA68A54-0560-4C05-BA87-DD7E8731C769}" presName="sibTrans" presStyleLbl="sibTrans1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4D0E22E2-277A-4F08-A40B-5EBC847D8227}" type="presOf" srcId="{CA9A54BE-29F5-4389-AC2E-D81FBCD75D7E}" destId="{7A5340B1-1F24-43EE-B0D7-08DBA85A13F1}" srcOrd="0" destOrd="0" presId="urn:microsoft.com/office/officeart/2005/8/layout/cycle5"/>
    <dgm:cxn modelId="{486A1E2B-A165-40E8-801D-16FB282AD656}" srcId="{D97728D3-BDC0-48F1-929A-84E7234D2230}" destId="{8574D57C-4DCA-4A2C-966E-1DE8B2C85723}" srcOrd="2" destOrd="0" parTransId="{2642075D-6DF6-4707-BED6-4676C9CE7809}" sibTransId="{007A6551-3359-4DBC-8882-F9160C85B0FA}"/>
    <dgm:cxn modelId="{DDFF83F4-8BF1-4AF4-92F7-19F2D15866A2}" type="presOf" srcId="{D97728D3-BDC0-48F1-929A-84E7234D2230}" destId="{DDB4EF4D-2074-42D2-9375-0A054CDC3921}" srcOrd="0" destOrd="0" presId="urn:microsoft.com/office/officeart/2005/8/layout/cycle5"/>
    <dgm:cxn modelId="{8A424B7B-BE2C-466A-963D-60DADEF82A23}" srcId="{D97728D3-BDC0-48F1-929A-84E7234D2230}" destId="{F7CB163E-0F10-4784-B860-1AA83D3DCE3D}" srcOrd="4" destOrd="0" parTransId="{37B729A7-85BD-450F-9428-3C333CA7D796}" sibTransId="{6CA68A54-0560-4C05-BA87-DD7E8731C769}"/>
    <dgm:cxn modelId="{55450B7B-25FB-4E2F-A14A-CD148250818D}" type="presOf" srcId="{E81DAC7E-9941-4886-BE11-291D38B62805}" destId="{9AEF07B0-C58F-432B-A572-C43425F2ECF5}" srcOrd="0" destOrd="0" presId="urn:microsoft.com/office/officeart/2005/8/layout/cycle5"/>
    <dgm:cxn modelId="{496BC8A0-2DD8-4C4F-BBCA-4A1373FFE25E}" type="presOf" srcId="{67E9D686-7315-421E-A346-3F8C809593F5}" destId="{2BBC0818-0F74-447F-9F18-1B8877C6B51E}" srcOrd="0" destOrd="0" presId="urn:microsoft.com/office/officeart/2005/8/layout/cycle5"/>
    <dgm:cxn modelId="{DFAF005F-42D3-4A25-90BD-BDC64E696D34}" srcId="{D97728D3-BDC0-48F1-929A-84E7234D2230}" destId="{FD590660-6AA5-4C05-8AEB-7334BB8C0D24}" srcOrd="1" destOrd="0" parTransId="{6CB91D23-25E4-4028-A6B7-95D42AB03ADA}" sibTransId="{E81DAC7E-9941-4886-BE11-291D38B62805}"/>
    <dgm:cxn modelId="{657D2481-F83A-48CB-8F6B-721B5C88E21F}" type="presOf" srcId="{FD590660-6AA5-4C05-8AEB-7334BB8C0D24}" destId="{62B276E0-3751-4B74-808A-A24DF3EEDE1F}" srcOrd="0" destOrd="0" presId="urn:microsoft.com/office/officeart/2005/8/layout/cycle5"/>
    <dgm:cxn modelId="{7EA125C0-196F-4735-B0FF-E471ACBFEFCD}" type="presOf" srcId="{92130328-D240-48E6-8E8D-55D97A6E4371}" destId="{6D78FA36-D869-42F9-BFC4-DC2C4697DF59}" srcOrd="0" destOrd="0" presId="urn:microsoft.com/office/officeart/2005/8/layout/cycle5"/>
    <dgm:cxn modelId="{3DE017F8-2CEA-466D-BC54-F18C930E499D}" type="presOf" srcId="{8574D57C-4DCA-4A2C-966E-1DE8B2C85723}" destId="{6CF4FD62-CA81-4A76-8987-0BD4660FE739}" srcOrd="0" destOrd="0" presId="urn:microsoft.com/office/officeart/2005/8/layout/cycle5"/>
    <dgm:cxn modelId="{98400108-C001-4C9E-BEBD-E3085B15405F}" srcId="{D97728D3-BDC0-48F1-929A-84E7234D2230}" destId="{92130328-D240-48E6-8E8D-55D97A6E4371}" srcOrd="0" destOrd="0" parTransId="{EE2BCFD8-6DFC-49E2-80F1-9A5CE1850311}" sibTransId="{67E9D686-7315-421E-A346-3F8C809593F5}"/>
    <dgm:cxn modelId="{7C066F72-7CBF-439F-82EC-7197FBAA2E24}" type="presOf" srcId="{6CA68A54-0560-4C05-BA87-DD7E8731C769}" destId="{9C14B5F0-2DD1-43F1-88D5-D668E126E232}" srcOrd="0" destOrd="0" presId="urn:microsoft.com/office/officeart/2005/8/layout/cycle5"/>
    <dgm:cxn modelId="{792C5F30-1A6D-4437-B954-3C216B96D15D}" type="presOf" srcId="{F7CB163E-0F10-4784-B860-1AA83D3DCE3D}" destId="{109EB757-F4AD-4C68-9950-CFEE231D612F}" srcOrd="0" destOrd="0" presId="urn:microsoft.com/office/officeart/2005/8/layout/cycle5"/>
    <dgm:cxn modelId="{F641B3E9-6C22-4516-81D3-BAFDE39E8E4E}" type="presOf" srcId="{1BEF5570-F5A6-495D-BECE-8E09862EE2AF}" destId="{F30C589C-A096-4732-A430-6D10DEE1A4CC}" srcOrd="0" destOrd="0" presId="urn:microsoft.com/office/officeart/2005/8/layout/cycle5"/>
    <dgm:cxn modelId="{B3112DE8-4EAF-4AAF-B826-F25D02897C04}" type="presOf" srcId="{007A6551-3359-4DBC-8882-F9160C85B0FA}" destId="{4A3F3778-992D-4DB5-A2FD-1D161CA3036E}" srcOrd="0" destOrd="0" presId="urn:microsoft.com/office/officeart/2005/8/layout/cycle5"/>
    <dgm:cxn modelId="{8819F9FE-4A7D-44D8-BF6D-28FDB682E4AF}" srcId="{D97728D3-BDC0-48F1-929A-84E7234D2230}" destId="{CA9A54BE-29F5-4389-AC2E-D81FBCD75D7E}" srcOrd="3" destOrd="0" parTransId="{45C7D592-7419-43FC-9B88-95BD91B5C97D}" sibTransId="{1BEF5570-F5A6-495D-BECE-8E09862EE2AF}"/>
    <dgm:cxn modelId="{79363412-92E8-4D50-94BF-0711D78FC271}" type="presParOf" srcId="{DDB4EF4D-2074-42D2-9375-0A054CDC3921}" destId="{6D78FA36-D869-42F9-BFC4-DC2C4697DF59}" srcOrd="0" destOrd="0" presId="urn:microsoft.com/office/officeart/2005/8/layout/cycle5"/>
    <dgm:cxn modelId="{D7949F4A-6027-435E-A715-9D3252591722}" type="presParOf" srcId="{DDB4EF4D-2074-42D2-9375-0A054CDC3921}" destId="{07511CFF-6AD4-406F-9DB9-3360DC43A446}" srcOrd="1" destOrd="0" presId="urn:microsoft.com/office/officeart/2005/8/layout/cycle5"/>
    <dgm:cxn modelId="{71447967-FA09-4DB9-AC0E-BE0C60CD2247}" type="presParOf" srcId="{DDB4EF4D-2074-42D2-9375-0A054CDC3921}" destId="{2BBC0818-0F74-447F-9F18-1B8877C6B51E}" srcOrd="2" destOrd="0" presId="urn:microsoft.com/office/officeart/2005/8/layout/cycle5"/>
    <dgm:cxn modelId="{B7091131-3024-4AF1-9F4D-CD8B134DDBCE}" type="presParOf" srcId="{DDB4EF4D-2074-42D2-9375-0A054CDC3921}" destId="{62B276E0-3751-4B74-808A-A24DF3EEDE1F}" srcOrd="3" destOrd="0" presId="urn:microsoft.com/office/officeart/2005/8/layout/cycle5"/>
    <dgm:cxn modelId="{412E48CA-EB75-49F8-A4CB-5F7F5353708B}" type="presParOf" srcId="{DDB4EF4D-2074-42D2-9375-0A054CDC3921}" destId="{EEE823BF-5988-4B16-86D8-493EE126EE20}" srcOrd="4" destOrd="0" presId="urn:microsoft.com/office/officeart/2005/8/layout/cycle5"/>
    <dgm:cxn modelId="{88CAEE84-BD51-42C7-81EE-FE6DD42F8D27}" type="presParOf" srcId="{DDB4EF4D-2074-42D2-9375-0A054CDC3921}" destId="{9AEF07B0-C58F-432B-A572-C43425F2ECF5}" srcOrd="5" destOrd="0" presId="urn:microsoft.com/office/officeart/2005/8/layout/cycle5"/>
    <dgm:cxn modelId="{17D59EAB-5B1B-4ED6-A18C-778F2FA1EEB5}" type="presParOf" srcId="{DDB4EF4D-2074-42D2-9375-0A054CDC3921}" destId="{6CF4FD62-CA81-4A76-8987-0BD4660FE739}" srcOrd="6" destOrd="0" presId="urn:microsoft.com/office/officeart/2005/8/layout/cycle5"/>
    <dgm:cxn modelId="{5C6EF49C-D8AB-40DF-A874-B3C736B70991}" type="presParOf" srcId="{DDB4EF4D-2074-42D2-9375-0A054CDC3921}" destId="{BFEC247E-EB55-4031-B975-244443E51F6C}" srcOrd="7" destOrd="0" presId="urn:microsoft.com/office/officeart/2005/8/layout/cycle5"/>
    <dgm:cxn modelId="{C41F5147-1F1D-4877-97EC-5828E235F10F}" type="presParOf" srcId="{DDB4EF4D-2074-42D2-9375-0A054CDC3921}" destId="{4A3F3778-992D-4DB5-A2FD-1D161CA3036E}" srcOrd="8" destOrd="0" presId="urn:microsoft.com/office/officeart/2005/8/layout/cycle5"/>
    <dgm:cxn modelId="{C11E26C8-6900-4DF6-9E4C-3850CDE85DE3}" type="presParOf" srcId="{DDB4EF4D-2074-42D2-9375-0A054CDC3921}" destId="{7A5340B1-1F24-43EE-B0D7-08DBA85A13F1}" srcOrd="9" destOrd="0" presId="urn:microsoft.com/office/officeart/2005/8/layout/cycle5"/>
    <dgm:cxn modelId="{A68F71CD-A928-4182-8832-9918C0B422F6}" type="presParOf" srcId="{DDB4EF4D-2074-42D2-9375-0A054CDC3921}" destId="{5C562DD5-4270-49C6-968A-3C0A00543F96}" srcOrd="10" destOrd="0" presId="urn:microsoft.com/office/officeart/2005/8/layout/cycle5"/>
    <dgm:cxn modelId="{ACE5A031-7C2A-421A-BD1D-505B8A8E7BFC}" type="presParOf" srcId="{DDB4EF4D-2074-42D2-9375-0A054CDC3921}" destId="{F30C589C-A096-4732-A430-6D10DEE1A4CC}" srcOrd="11" destOrd="0" presId="urn:microsoft.com/office/officeart/2005/8/layout/cycle5"/>
    <dgm:cxn modelId="{EA499E11-9E12-4B75-ABC2-F2F33922DD7E}" type="presParOf" srcId="{DDB4EF4D-2074-42D2-9375-0A054CDC3921}" destId="{109EB757-F4AD-4C68-9950-CFEE231D612F}" srcOrd="12" destOrd="0" presId="urn:microsoft.com/office/officeart/2005/8/layout/cycle5"/>
    <dgm:cxn modelId="{01C20FD9-1CE3-448C-98C4-13EDCAE9E6A6}" type="presParOf" srcId="{DDB4EF4D-2074-42D2-9375-0A054CDC3921}" destId="{044708BB-F0CF-4FA7-9664-86EC0CCCE8FA}" srcOrd="13" destOrd="0" presId="urn:microsoft.com/office/officeart/2005/8/layout/cycle5"/>
    <dgm:cxn modelId="{61C59587-D3D0-4F11-A5D0-6ACC5E3F1AD8}" type="presParOf" srcId="{DDB4EF4D-2074-42D2-9375-0A054CDC3921}" destId="{9C14B5F0-2DD1-43F1-88D5-D668E126E232}" srcOrd="14" destOrd="0" presId="urn:microsoft.com/office/officeart/2005/8/layout/cycle5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980BC7-0526-4EC7-80EF-83E3829CD8C4}">
      <dsp:nvSpPr>
        <dsp:cNvPr id="0" name=""/>
        <dsp:cNvSpPr/>
      </dsp:nvSpPr>
      <dsp:spPr>
        <a:xfrm rot="2562908">
          <a:off x="2693993" y="2848202"/>
          <a:ext cx="613420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13420" y="2307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8892C-232F-464D-8558-10F0C57311E2}">
      <dsp:nvSpPr>
        <dsp:cNvPr id="0" name=""/>
        <dsp:cNvSpPr/>
      </dsp:nvSpPr>
      <dsp:spPr>
        <a:xfrm>
          <a:off x="2775353" y="2008928"/>
          <a:ext cx="682401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82401" y="2307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7CDD3-212F-4D4B-981A-00BA8CEE3ABE}">
      <dsp:nvSpPr>
        <dsp:cNvPr id="0" name=""/>
        <dsp:cNvSpPr/>
      </dsp:nvSpPr>
      <dsp:spPr>
        <a:xfrm rot="19037092">
          <a:off x="2693993" y="1169655"/>
          <a:ext cx="613420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613420" y="2307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D282E-198A-4E4D-908F-0976A3EEE958}">
      <dsp:nvSpPr>
        <dsp:cNvPr id="0" name=""/>
        <dsp:cNvSpPr/>
      </dsp:nvSpPr>
      <dsp:spPr>
        <a:xfrm>
          <a:off x="990599" y="1055315"/>
          <a:ext cx="1953369" cy="1953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3CFAEB-53F2-49E2-8614-F0184B641586}">
      <dsp:nvSpPr>
        <dsp:cNvPr id="0" name=""/>
        <dsp:cNvSpPr/>
      </dsp:nvSpPr>
      <dsp:spPr>
        <a:xfrm>
          <a:off x="3070607" y="1135"/>
          <a:ext cx="1172021" cy="1172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rgbClr val="FF0000"/>
              </a:solidFill>
            </a:rPr>
            <a:t>成本</a:t>
          </a:r>
        </a:p>
      </dsp:txBody>
      <dsp:txXfrm>
        <a:off x="3070607" y="1135"/>
        <a:ext cx="1172021" cy="1172021"/>
      </dsp:txXfrm>
    </dsp:sp>
    <dsp:sp modelId="{39696594-BE20-4A6A-8E53-9C736D2A4827}">
      <dsp:nvSpPr>
        <dsp:cNvPr id="0" name=""/>
        <dsp:cNvSpPr/>
      </dsp:nvSpPr>
      <dsp:spPr>
        <a:xfrm>
          <a:off x="4359830" y="1135"/>
          <a:ext cx="1758032" cy="117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2060"/>
              </a:solidFill>
            </a:rPr>
            <a:t>低</a:t>
          </a:r>
          <a:r>
            <a:rPr lang="en-US" altLang="zh-CN" sz="1800" b="1" kern="1200" dirty="0">
              <a:solidFill>
                <a:srgbClr val="002060"/>
              </a:solidFill>
            </a:rPr>
            <a:t>BOM</a:t>
          </a:r>
          <a:r>
            <a:rPr lang="zh-CN" altLang="en-US" sz="1800" b="1" kern="1200" dirty="0">
              <a:solidFill>
                <a:srgbClr val="002060"/>
              </a:solidFill>
            </a:rPr>
            <a:t>成本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>
              <a:solidFill>
                <a:srgbClr val="002060"/>
              </a:solidFill>
            </a:rPr>
            <a:t>高性价比</a:t>
          </a:r>
        </a:p>
      </dsp:txBody>
      <dsp:txXfrm>
        <a:off x="4359830" y="1135"/>
        <a:ext cx="1758032" cy="1172021"/>
      </dsp:txXfrm>
    </dsp:sp>
    <dsp:sp modelId="{3D3869CA-0F1C-4940-A1BF-D6C764C564CC}">
      <dsp:nvSpPr>
        <dsp:cNvPr id="0" name=""/>
        <dsp:cNvSpPr/>
      </dsp:nvSpPr>
      <dsp:spPr>
        <a:xfrm>
          <a:off x="3457754" y="1445989"/>
          <a:ext cx="1172021" cy="1172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solidFill>
                <a:srgbClr val="FF0000"/>
              </a:solidFill>
            </a:rPr>
            <a:t>技术</a:t>
          </a:r>
        </a:p>
      </dsp:txBody>
      <dsp:txXfrm>
        <a:off x="3457754" y="1445989"/>
        <a:ext cx="1172021" cy="1172021"/>
      </dsp:txXfrm>
    </dsp:sp>
    <dsp:sp modelId="{0192D1C2-DF6F-4042-999B-FE0CF79AC501}">
      <dsp:nvSpPr>
        <dsp:cNvPr id="0" name=""/>
        <dsp:cNvSpPr/>
      </dsp:nvSpPr>
      <dsp:spPr>
        <a:xfrm>
          <a:off x="4746978" y="1445989"/>
          <a:ext cx="1758032" cy="117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>
              <a:solidFill>
                <a:srgbClr val="002060"/>
              </a:solidFill>
            </a:rPr>
            <a:t>技术创新</a:t>
          </a:r>
          <a:endParaRPr lang="zh-CN" altLang="en-US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>
              <a:solidFill>
                <a:srgbClr val="002060"/>
              </a:solidFill>
            </a:rPr>
            <a:t>高价值产品</a:t>
          </a:r>
          <a:endParaRPr lang="zh-CN" altLang="en-US" sz="1800" b="1" kern="1200" dirty="0">
            <a:solidFill>
              <a:srgbClr val="002060"/>
            </a:solidFill>
          </a:endParaRPr>
        </a:p>
      </dsp:txBody>
      <dsp:txXfrm>
        <a:off x="4746978" y="1445989"/>
        <a:ext cx="1758032" cy="1172021"/>
      </dsp:txXfrm>
    </dsp:sp>
    <dsp:sp modelId="{D9C6B5C1-03E3-434D-8AC9-57CCD4509D28}">
      <dsp:nvSpPr>
        <dsp:cNvPr id="0" name=""/>
        <dsp:cNvSpPr/>
      </dsp:nvSpPr>
      <dsp:spPr>
        <a:xfrm>
          <a:off x="3070607" y="2890843"/>
          <a:ext cx="1172021" cy="1172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rgbClr val="FF0000"/>
              </a:solidFill>
            </a:rPr>
            <a:t>速度</a:t>
          </a:r>
          <a:endParaRPr lang="zh-CN" altLang="en-US" sz="2400" b="1" kern="1200" dirty="0">
            <a:solidFill>
              <a:srgbClr val="FF0000"/>
            </a:solidFill>
          </a:endParaRPr>
        </a:p>
      </dsp:txBody>
      <dsp:txXfrm>
        <a:off x="3070607" y="2890843"/>
        <a:ext cx="1172021" cy="1172021"/>
      </dsp:txXfrm>
    </dsp:sp>
    <dsp:sp modelId="{DA31222A-0B3C-4E9C-B0DA-6033DEBB4856}">
      <dsp:nvSpPr>
        <dsp:cNvPr id="0" name=""/>
        <dsp:cNvSpPr/>
      </dsp:nvSpPr>
      <dsp:spPr>
        <a:xfrm>
          <a:off x="4359830" y="2890843"/>
          <a:ext cx="1758032" cy="117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>
              <a:solidFill>
                <a:srgbClr val="002060"/>
              </a:solidFill>
            </a:rPr>
            <a:t>快速推向市场</a:t>
          </a:r>
          <a:endParaRPr lang="zh-CN" altLang="en-US" sz="1800" b="1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>
              <a:solidFill>
                <a:srgbClr val="002060"/>
              </a:solidFill>
            </a:rPr>
            <a:t>引领设计潮流</a:t>
          </a:r>
          <a:endParaRPr lang="zh-CN" altLang="en-US" sz="1800" b="1" kern="1200" dirty="0">
            <a:solidFill>
              <a:srgbClr val="002060"/>
            </a:solidFill>
          </a:endParaRPr>
        </a:p>
      </dsp:txBody>
      <dsp:txXfrm>
        <a:off x="4359830" y="2890843"/>
        <a:ext cx="1758032" cy="1172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6096000" cy="4064000"/>
        <a:chOff x="0" y="0"/>
        <a:chExt cx="6096000" cy="4064000"/>
      </a:xfrm>
    </dsp:grpSpPr>
    <dsp:sp>
      <dsp:nvSpPr>
        <dsp:cNvPr id="2" name="圆角矩形 1"/>
        <dsp:cNvSpPr/>
      </dsp:nvSpPr>
      <dsp:spPr bwMode="white">
        <a:xfrm>
          <a:off x="0" y="0"/>
          <a:ext cx="1935238" cy="4064000"/>
        </a:xfrm>
        <a:prstGeom prst="roundRect">
          <a:avLst>
            <a:gd name="adj" fmla="val 10000"/>
          </a:avLst>
        </a:prstGeom>
      </dsp:spPr>
      <dsp:style>
        <a:lnRef idx="0">
          <a:schemeClr val="accent3"/>
        </a:lnRef>
        <a:fillRef idx="1">
          <a:schemeClr val="accent3">
            <a:tint val="40000"/>
          </a:schemeClr>
        </a:fillRef>
        <a:effectRef idx="1">
          <a:scrgbClr r="0" g="0" b="0"/>
        </a:effectRef>
        <a:fontRef idx="minor"/>
      </dsp:style>
      <dsp:txBody>
        <a:bodyPr/>
        <a:p/>
      </dsp:txBody>
      <dsp:txXfrm>
        <a:off x="0" y="0"/>
        <a:ext cx="1935238" cy="4064000"/>
      </dsp:txXfrm>
    </dsp:sp>
    <dsp:sp>
      <dsp:nvSpPr>
        <dsp:cNvPr id="3" name="圆角矩形 2"/>
        <dsp:cNvSpPr/>
      </dsp:nvSpPr>
      <dsp:spPr bwMode="white">
        <a:xfrm>
          <a:off x="193524" y="1219200"/>
          <a:ext cx="1548190" cy="122645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accent3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27940" tIns="20955" rIns="27940" bIns="20955" anchor="ctr"/>
        <a:lstStyle>
          <a:lvl2pPr marL="57150" indent="-57150">
            <a:defRPr sz="800"/>
          </a:lvl2pPr>
          <a:lvl3pPr marL="114300" indent="-57150">
            <a:defRPr sz="800"/>
          </a:lvl3pPr>
          <a:lvl4pPr marL="171450" indent="-57150">
            <a:defRPr sz="800"/>
          </a:lvl4pPr>
          <a:lvl5pPr marL="228600" indent="-57150">
            <a:defRPr sz="800"/>
          </a:lvl5pPr>
          <a:lvl6pPr marL="285750" indent="-57150">
            <a:defRPr sz="800"/>
          </a:lvl6pPr>
          <a:lvl7pPr marL="342900" indent="-57150">
            <a:defRPr sz="800"/>
          </a:lvl7pPr>
          <a:lvl8pPr marL="400050" indent="-57150">
            <a:defRPr sz="800"/>
          </a:lvl8pPr>
          <a:lvl9pPr marL="457200" indent="-57150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BLE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err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Zigbee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err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WiFi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2.4GRF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433MHz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193524" y="1219200"/>
        <a:ext cx="1548190" cy="1226457"/>
      </dsp:txXfrm>
    </dsp:sp>
    <dsp:sp>
      <dsp:nvSpPr>
        <dsp:cNvPr id="4" name="圆角矩形 3"/>
        <dsp:cNvSpPr/>
      </dsp:nvSpPr>
      <dsp:spPr bwMode="white">
        <a:xfrm>
          <a:off x="193524" y="2634343"/>
          <a:ext cx="1548190" cy="122645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accent3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27940" tIns="20955" rIns="27940" bIns="20955" anchor="ctr"/>
        <a:lstStyle>
          <a:lvl2pPr marL="57150" indent="-57150">
            <a:defRPr sz="800"/>
          </a:lvl2pPr>
          <a:lvl3pPr marL="114300" indent="-57150">
            <a:defRPr sz="800"/>
          </a:lvl3pPr>
          <a:lvl4pPr marL="171450" indent="-57150">
            <a:defRPr sz="800"/>
          </a:lvl4pPr>
          <a:lvl5pPr marL="228600" indent="-57150">
            <a:defRPr sz="800"/>
          </a:lvl5pPr>
          <a:lvl6pPr marL="285750" indent="-57150">
            <a:defRPr sz="800"/>
          </a:lvl6pPr>
          <a:lvl7pPr marL="342900" indent="-57150">
            <a:defRPr sz="800"/>
          </a:lvl7pPr>
          <a:lvl8pPr marL="400050" indent="-57150">
            <a:defRPr sz="800"/>
          </a:lvl8pPr>
          <a:lvl9pPr marL="457200" indent="-57150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无线易于铺设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多种方式控制  （</a:t>
          </a: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Cloud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，</a:t>
          </a: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App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，遥控器，无线开关，</a:t>
          </a:r>
          <a:r>
            <a:rPr lang="en-US" altLang="zh-CN" dirty="0" err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etc</a:t>
          </a: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方案不够完善，成本高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193524" y="2634343"/>
        <a:ext cx="1548190" cy="1226457"/>
      </dsp:txXfrm>
    </dsp:sp>
    <dsp:sp>
      <dsp:nvSpPr>
        <dsp:cNvPr id="5" name="圆角矩形 4"/>
        <dsp:cNvSpPr/>
      </dsp:nvSpPr>
      <dsp:spPr bwMode="white">
        <a:xfrm>
          <a:off x="2080381" y="0"/>
          <a:ext cx="1935238" cy="4064000"/>
        </a:xfrm>
        <a:prstGeom prst="roundRect">
          <a:avLst>
            <a:gd name="adj" fmla="val 10000"/>
          </a:avLst>
        </a:prstGeom>
      </dsp:spPr>
      <dsp:style>
        <a:lnRef idx="0">
          <a:schemeClr val="accent3"/>
        </a:lnRef>
        <a:fillRef idx="1">
          <a:schemeClr val="accent3">
            <a:tint val="40000"/>
          </a:schemeClr>
        </a:fillRef>
        <a:effectRef idx="1">
          <a:scrgbClr r="0" g="0" b="0"/>
        </a:effectRef>
        <a:fontRef idx="minor"/>
      </dsp:style>
      <dsp:txBody>
        <a:bodyPr/>
        <a:p/>
      </dsp:txBody>
      <dsp:txXfrm>
        <a:off x="2080381" y="0"/>
        <a:ext cx="1935238" cy="4064000"/>
      </dsp:txXfrm>
    </dsp:sp>
    <dsp:sp>
      <dsp:nvSpPr>
        <dsp:cNvPr id="6" name="圆角矩形 5"/>
        <dsp:cNvSpPr/>
      </dsp:nvSpPr>
      <dsp:spPr bwMode="white">
        <a:xfrm>
          <a:off x="2273905" y="1219200"/>
          <a:ext cx="1548190" cy="122645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accent3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27940" tIns="20955" rIns="27940" bIns="20955" anchor="ctr"/>
        <a:lstStyle>
          <a:lvl2pPr marL="57150" indent="-57150">
            <a:defRPr sz="800"/>
          </a:lvl2pPr>
          <a:lvl3pPr marL="114300" indent="-57150">
            <a:defRPr sz="800"/>
          </a:lvl3pPr>
          <a:lvl4pPr marL="171450" indent="-57150">
            <a:defRPr sz="800"/>
          </a:lvl4pPr>
          <a:lvl5pPr marL="228600" indent="-57150">
            <a:defRPr sz="800"/>
          </a:lvl5pPr>
          <a:lvl6pPr marL="285750" indent="-57150">
            <a:defRPr sz="800"/>
          </a:lvl6pPr>
          <a:lvl7pPr marL="342900" indent="-57150">
            <a:defRPr sz="800"/>
          </a:lvl7pPr>
          <a:lvl8pPr marL="400050" indent="-57150">
            <a:defRPr sz="800"/>
          </a:lvl8pPr>
          <a:lvl9pPr marL="457200" indent="-57150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声控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光控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红外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微波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2273905" y="1219200"/>
        <a:ext cx="1548190" cy="1226457"/>
      </dsp:txXfrm>
    </dsp:sp>
    <dsp:sp>
      <dsp:nvSpPr>
        <dsp:cNvPr id="7" name="圆角矩形 6"/>
        <dsp:cNvSpPr/>
      </dsp:nvSpPr>
      <dsp:spPr bwMode="white">
        <a:xfrm>
          <a:off x="2273905" y="2634343"/>
          <a:ext cx="1548190" cy="122645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accent3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27940" tIns="20955" rIns="27940" bIns="20955" anchor="ctr"/>
        <a:lstStyle>
          <a:lvl2pPr marL="57150" indent="-57150">
            <a:defRPr sz="800"/>
          </a:lvl2pPr>
          <a:lvl3pPr marL="114300" indent="-57150">
            <a:defRPr sz="800"/>
          </a:lvl3pPr>
          <a:lvl4pPr marL="171450" indent="-57150">
            <a:defRPr sz="800"/>
          </a:lvl4pPr>
          <a:lvl5pPr marL="228600" indent="-57150">
            <a:defRPr sz="800"/>
          </a:lvl5pPr>
          <a:lvl6pPr marL="285750" indent="-57150">
            <a:defRPr sz="800"/>
          </a:lvl6pPr>
          <a:lvl7pPr marL="342900" indent="-57150">
            <a:defRPr sz="800"/>
          </a:lvl7pPr>
          <a:lvl8pPr marL="400050" indent="-57150">
            <a:defRPr sz="800"/>
          </a:lvl8pPr>
          <a:lvl9pPr marL="457200" indent="-57150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单灯控制 被动式接收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智能照明不可或缺 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2273905" y="2634343"/>
        <a:ext cx="1548190" cy="1226457"/>
      </dsp:txXfrm>
    </dsp:sp>
    <dsp:sp>
      <dsp:nvSpPr>
        <dsp:cNvPr id="8" name="圆角矩形 7"/>
        <dsp:cNvSpPr/>
      </dsp:nvSpPr>
      <dsp:spPr bwMode="white">
        <a:xfrm>
          <a:off x="4160762" y="0"/>
          <a:ext cx="1935238" cy="4064000"/>
        </a:xfrm>
        <a:prstGeom prst="roundRect">
          <a:avLst>
            <a:gd name="adj" fmla="val 10000"/>
          </a:avLst>
        </a:prstGeom>
      </dsp:spPr>
      <dsp:style>
        <a:lnRef idx="0">
          <a:schemeClr val="accent3"/>
        </a:lnRef>
        <a:fillRef idx="1">
          <a:schemeClr val="accent3">
            <a:tint val="40000"/>
          </a:schemeClr>
        </a:fillRef>
        <a:effectRef idx="1">
          <a:scrgbClr r="0" g="0" b="0"/>
        </a:effectRef>
        <a:fontRef idx="minor"/>
      </dsp:style>
      <dsp:txBody>
        <a:bodyPr/>
        <a:p/>
      </dsp:txBody>
      <dsp:txXfrm>
        <a:off x="4160762" y="0"/>
        <a:ext cx="1935238" cy="4064000"/>
      </dsp:txXfrm>
    </dsp:sp>
    <dsp:sp>
      <dsp:nvSpPr>
        <dsp:cNvPr id="9" name="圆角矩形 8"/>
        <dsp:cNvSpPr/>
      </dsp:nvSpPr>
      <dsp:spPr bwMode="white">
        <a:xfrm>
          <a:off x="4354286" y="1219200"/>
          <a:ext cx="1548190" cy="122645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accent3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27940" tIns="20955" rIns="27940" bIns="20955" anchor="ctr"/>
        <a:lstStyle>
          <a:lvl2pPr marL="57150" indent="-57150">
            <a:defRPr sz="800"/>
          </a:lvl2pPr>
          <a:lvl3pPr marL="114300" indent="-57150">
            <a:defRPr sz="800"/>
          </a:lvl3pPr>
          <a:lvl4pPr marL="171450" indent="-57150">
            <a:defRPr sz="800"/>
          </a:lvl4pPr>
          <a:lvl5pPr marL="228600" indent="-57150">
            <a:defRPr sz="800"/>
          </a:lvl5pPr>
          <a:lvl6pPr marL="285750" indent="-57150">
            <a:defRPr sz="800"/>
          </a:lvl6pPr>
          <a:lvl7pPr marL="342900" indent="-57150">
            <a:defRPr sz="800"/>
          </a:lvl7pPr>
          <a:lvl8pPr marL="400050" indent="-57150">
            <a:defRPr sz="800"/>
          </a:lvl8pPr>
          <a:lvl9pPr marL="457200" indent="-57150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TRIAC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DALI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0 ~ 10V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PWM</a:t>
          </a:r>
          <a:endParaRPr>
            <a:solidFill>
              <a:schemeClr val="dk1"/>
            </a:solidFill>
          </a:endParaRPr>
        </a:p>
      </dsp:txBody>
      <dsp:txXfrm>
        <a:off x="4354286" y="1219200"/>
        <a:ext cx="1548190" cy="1226457"/>
      </dsp:txXfrm>
    </dsp:sp>
    <dsp:sp>
      <dsp:nvSpPr>
        <dsp:cNvPr id="10" name="圆角矩形 9"/>
        <dsp:cNvSpPr/>
      </dsp:nvSpPr>
      <dsp:spPr bwMode="white">
        <a:xfrm>
          <a:off x="4354286" y="2634343"/>
          <a:ext cx="1548190" cy="1226457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accent3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27940" tIns="20955" rIns="27940" bIns="20955" anchor="ctr"/>
        <a:lstStyle>
          <a:lvl2pPr marL="57150" indent="-57150">
            <a:defRPr sz="800"/>
          </a:lvl2pPr>
          <a:lvl3pPr marL="114300" indent="-57150">
            <a:defRPr sz="800"/>
          </a:lvl3pPr>
          <a:lvl4pPr marL="171450" indent="-57150">
            <a:defRPr sz="800"/>
          </a:lvl4pPr>
          <a:lvl5pPr marL="228600" indent="-57150">
            <a:defRPr sz="800"/>
          </a:lvl5pPr>
          <a:lvl6pPr marL="285750" indent="-57150">
            <a:defRPr sz="800"/>
          </a:lvl6pPr>
          <a:lvl7pPr marL="342900" indent="-57150">
            <a:defRPr sz="800"/>
          </a:lvl7pPr>
          <a:lvl8pPr marL="400050" indent="-57150">
            <a:defRPr sz="800"/>
          </a:lvl8pPr>
          <a:lvl9pPr marL="457200" indent="-57150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传统调光方式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成熟但不易铺设和多元化控制</a:t>
          </a:r>
          <a:endParaRPr lang="en-US" altLang="zh-CN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4354286" y="2634343"/>
        <a:ext cx="1548190" cy="1226457"/>
      </dsp:txXfrm>
    </dsp:sp>
    <dsp:sp>
      <dsp:nvSpPr>
        <dsp:cNvPr id="11" name="矩形 10"/>
        <dsp:cNvSpPr/>
      </dsp:nvSpPr>
      <dsp:spPr bwMode="white">
        <a:xfrm>
          <a:off x="0" y="0"/>
          <a:ext cx="1935238" cy="1219200"/>
        </a:xfrm>
        <a:prstGeom prst="rect">
          <a:avLst/>
        </a:prstGeom>
        <a:noFill/>
        <a:ln>
          <a:noFill/>
        </a:ln>
      </dsp:spPr>
      <dsp:style>
        <a:lnRef idx="0">
          <a:schemeClr val="accent3"/>
        </a:lnRef>
        <a:fillRef idx="1">
          <a:schemeClr val="accent3">
            <a:tint val="40000"/>
          </a:schemeClr>
        </a:fillRef>
        <a:effectRef idx="1">
          <a:scrgbClr r="0" g="0" b="0"/>
        </a:effectRef>
        <a:fontRef idx="minor"/>
      </dsp:style>
      <dsp:txBody>
        <a:bodyPr lIns="68580" tIns="68580" rIns="68580" bIns="68580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无线控</a:t>
          </a:r>
          <a:r>
            <a:rPr lang="zh-CN" altLang="en-US" sz="18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制</a:t>
          </a:r>
          <a:endParaRPr lang="en-US" altLang="zh-CN" sz="1800" b="1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0" y="0"/>
        <a:ext cx="1935238" cy="1219200"/>
      </dsp:txXfrm>
    </dsp:sp>
    <dsp:sp>
      <dsp:nvSpPr>
        <dsp:cNvPr id="12" name="矩形 11"/>
        <dsp:cNvSpPr/>
      </dsp:nvSpPr>
      <dsp:spPr bwMode="white">
        <a:xfrm>
          <a:off x="2080381" y="0"/>
          <a:ext cx="1935238" cy="1219200"/>
        </a:xfrm>
        <a:prstGeom prst="rect">
          <a:avLst/>
        </a:prstGeom>
        <a:noFill/>
        <a:ln>
          <a:noFill/>
        </a:ln>
      </dsp:spPr>
      <dsp:style>
        <a:lnRef idx="0">
          <a:schemeClr val="accent3"/>
        </a:lnRef>
        <a:fillRef idx="1">
          <a:schemeClr val="accent3">
            <a:tint val="40000"/>
          </a:schemeClr>
        </a:fillRef>
        <a:effectRef idx="1">
          <a:scrgbClr r="0" g="0" b="0"/>
        </a:effectRef>
        <a:fontRef idx="minor"/>
      </dsp:style>
      <dsp:txBody>
        <a:bodyPr lIns="68580" tIns="68580" rIns="68580" bIns="68580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传感器控制</a:t>
          </a:r>
          <a:endParaRPr lang="en-US" altLang="zh-CN" sz="1800" b="1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2080381" y="0"/>
        <a:ext cx="1935238" cy="1219200"/>
      </dsp:txXfrm>
    </dsp:sp>
    <dsp:sp>
      <dsp:nvSpPr>
        <dsp:cNvPr id="13" name="矩形 12"/>
        <dsp:cNvSpPr/>
      </dsp:nvSpPr>
      <dsp:spPr bwMode="white">
        <a:xfrm>
          <a:off x="4160762" y="0"/>
          <a:ext cx="1935238" cy="1219200"/>
        </a:xfrm>
        <a:prstGeom prst="rect">
          <a:avLst/>
        </a:prstGeom>
        <a:noFill/>
        <a:ln>
          <a:noFill/>
        </a:ln>
      </dsp:spPr>
      <dsp:style>
        <a:lnRef idx="0">
          <a:schemeClr val="accent3"/>
        </a:lnRef>
        <a:fillRef idx="1">
          <a:schemeClr val="accent3">
            <a:tint val="40000"/>
          </a:schemeClr>
        </a:fillRef>
        <a:effectRef idx="1">
          <a:scrgbClr r="0" g="0" b="0"/>
        </a:effectRef>
        <a:fontRef idx="minor"/>
      </dsp:style>
      <dsp:txBody>
        <a:bodyPr lIns="68580" tIns="68580" rIns="68580" bIns="68580" anchor="ctr"/>
        <a:lstStyle>
          <a:lvl2pPr marL="285750" indent="-285750">
            <a:defRPr sz="5000"/>
          </a:lvl2pPr>
          <a:lvl3pPr marL="571500" indent="-285750">
            <a:defRPr sz="5000"/>
          </a:lvl3pPr>
          <a:lvl4pPr marL="857250" indent="-285750">
            <a:defRPr sz="5000"/>
          </a:lvl4pPr>
          <a:lvl5pPr marL="1143000" indent="-285750">
            <a:defRPr sz="5000"/>
          </a:lvl5pPr>
          <a:lvl6pPr marL="1428750" indent="-285750">
            <a:defRPr sz="5000"/>
          </a:lvl6pPr>
          <a:lvl7pPr marL="1714500" indent="-285750">
            <a:defRPr sz="5000"/>
          </a:lvl7pPr>
          <a:lvl8pPr marL="2000250" indent="-285750">
            <a:defRPr sz="5000"/>
          </a:lvl8pPr>
          <a:lvl9pPr marL="2286000" indent="-285750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有线控制</a:t>
          </a:r>
          <a:endParaRPr lang="en-US" altLang="zh-CN" sz="1800" b="1" dirty="0">
            <a:solidFill>
              <a:schemeClr val="accent2">
                <a:lumMod val="50000"/>
              </a:schemeClr>
            </a:solidFill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4160762" y="0"/>
        <a:ext cx="1935238" cy="121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7560840" cy="4824536"/>
        <a:chOff x="0" y="0"/>
        <a:chExt cx="7560840" cy="4824536"/>
      </a:xfrm>
    </dsp:grpSpPr>
    <dsp:sp>
      <dsp:nvSpPr>
        <dsp:cNvPr id="2" name="圆角矩形 1"/>
        <dsp:cNvSpPr/>
      </dsp:nvSpPr>
      <dsp:spPr bwMode="white">
        <a:xfrm>
          <a:off x="2986917" y="0"/>
          <a:ext cx="1587006" cy="1031554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2pPr marL="171450" indent="-171450">
            <a:defRPr sz="1600"/>
          </a:lvl2pPr>
          <a:lvl3pPr marL="342900" indent="-171450">
            <a:defRPr sz="1600"/>
          </a:lvl3pPr>
          <a:lvl4pPr marL="514350" indent="-171450">
            <a:defRPr sz="1600"/>
          </a:lvl4pPr>
          <a:lvl5pPr marL="685800" indent="-171450">
            <a:defRPr sz="1600"/>
          </a:lvl5pPr>
          <a:lvl6pPr marL="857250" indent="-171450">
            <a:defRPr sz="1600"/>
          </a:lvl6pPr>
          <a:lvl7pPr marL="1028700" indent="-171450">
            <a:defRPr sz="1600"/>
          </a:lvl7pPr>
          <a:lvl8pPr marL="1200150" indent="-171450">
            <a:defRPr sz="1600"/>
          </a:lvl8pPr>
          <a:lvl9pPr marL="1371600" indent="-171450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小夜灯</a:t>
          </a:r>
        </a:p>
      </dsp:txBody>
      <dsp:txXfrm>
        <a:off x="2986917" y="0"/>
        <a:ext cx="1587006" cy="1031554"/>
      </dsp:txXfrm>
    </dsp:sp>
    <dsp:sp>
      <dsp:nvSpPr>
        <dsp:cNvPr id="3" name="弧形 2"/>
        <dsp:cNvSpPr/>
      </dsp:nvSpPr>
      <dsp:spPr bwMode="white">
        <a:xfrm>
          <a:off x="1506023" y="812026"/>
          <a:ext cx="4118318" cy="4118318"/>
        </a:xfrm>
        <a:prstGeom prst="arc">
          <a:avLst>
            <a:gd name="adj1" fmla="val 18025115"/>
            <a:gd name="adj2" fmla="val 18694884"/>
          </a:avLst>
        </a:prstGeom>
        <a:ln w="1">
          <a:solidFill>
            <a:schemeClr val="accent1">
              <a:shade val="50000"/>
            </a:schemeClr>
          </a:solidFill>
          <a:tailEnd type="arrow" w="lg" len="med"/>
        </a:ln>
        <a:sp3d z="-40000" prstMaterial="matte"/>
      </dsp:spPr>
      <dsp:style>
        <a:lnRef idx="1">
          <a:schemeClr val="accent2"/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/>
        <a:p/>
      </dsp:txBody>
      <dsp:txXfrm>
        <a:off x="1506023" y="812026"/>
        <a:ext cx="4118318" cy="4118318"/>
      </dsp:txXfrm>
    </dsp:sp>
    <dsp:sp>
      <dsp:nvSpPr>
        <dsp:cNvPr id="4" name="圆角矩形 3"/>
        <dsp:cNvSpPr/>
      </dsp:nvSpPr>
      <dsp:spPr bwMode="white">
        <a:xfrm>
          <a:off x="4945294" y="1422844"/>
          <a:ext cx="1587006" cy="1031554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2pPr marL="171450" indent="-171450">
            <a:defRPr sz="1600"/>
          </a:lvl2pPr>
          <a:lvl3pPr marL="342900" indent="-171450">
            <a:defRPr sz="1600"/>
          </a:lvl3pPr>
          <a:lvl4pPr marL="514350" indent="-171450">
            <a:defRPr sz="1600"/>
          </a:lvl4pPr>
          <a:lvl5pPr marL="685800" indent="-171450">
            <a:defRPr sz="1600"/>
          </a:lvl5pPr>
          <a:lvl6pPr marL="857250" indent="-171450">
            <a:defRPr sz="1600"/>
          </a:lvl6pPr>
          <a:lvl7pPr marL="1028700" indent="-171450">
            <a:defRPr sz="1600"/>
          </a:lvl7pPr>
          <a:lvl8pPr marL="1200150" indent="-171450">
            <a:defRPr sz="1600"/>
          </a:lvl8pPr>
          <a:lvl9pPr marL="1371600" indent="-171450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混色光</a:t>
          </a:r>
          <a:endParaRPr lang="en-US" altLang="zh-CN" b="1" dirty="0"/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偏暗</a:t>
          </a:r>
        </a:p>
      </dsp:txBody>
      <dsp:txXfrm>
        <a:off x="4945294" y="1422844"/>
        <a:ext cx="1587006" cy="1031554"/>
      </dsp:txXfrm>
    </dsp:sp>
    <dsp:sp>
      <dsp:nvSpPr>
        <dsp:cNvPr id="5" name="弧形 4"/>
        <dsp:cNvSpPr/>
      </dsp:nvSpPr>
      <dsp:spPr bwMode="white">
        <a:xfrm>
          <a:off x="1453164" y="428667"/>
          <a:ext cx="4118318" cy="4118318"/>
        </a:xfrm>
        <a:prstGeom prst="arc">
          <a:avLst>
            <a:gd name="adj1" fmla="val 398513"/>
            <a:gd name="adj2" fmla="val 1761486"/>
          </a:avLst>
        </a:prstGeom>
        <a:ln w="1">
          <a:solidFill>
            <a:schemeClr val="accent1">
              <a:shade val="50000"/>
            </a:schemeClr>
          </a:solidFill>
          <a:tailEnd type="arrow" w="lg" len="med"/>
        </a:ln>
        <a:sp3d z="-40000" prstMaterial="matte"/>
      </dsp:spPr>
      <dsp:style>
        <a:lnRef idx="1">
          <a:schemeClr val="accent2"/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/>
        <a:p/>
      </dsp:txBody>
      <dsp:txXfrm>
        <a:off x="1453164" y="428667"/>
        <a:ext cx="4118318" cy="4118318"/>
      </dsp:txXfrm>
    </dsp:sp>
    <dsp:sp>
      <dsp:nvSpPr>
        <dsp:cNvPr id="6" name="圆角矩形 5"/>
        <dsp:cNvSpPr/>
      </dsp:nvSpPr>
      <dsp:spPr bwMode="white">
        <a:xfrm>
          <a:off x="4197261" y="3725054"/>
          <a:ext cx="1587006" cy="1031554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2pPr marL="171450" indent="-171450">
            <a:defRPr sz="1600"/>
          </a:lvl2pPr>
          <a:lvl3pPr marL="342900" indent="-171450">
            <a:defRPr sz="1600"/>
          </a:lvl3pPr>
          <a:lvl4pPr marL="514350" indent="-171450">
            <a:defRPr sz="1600"/>
          </a:lvl4pPr>
          <a:lvl5pPr marL="685800" indent="-171450">
            <a:defRPr sz="1600"/>
          </a:lvl5pPr>
          <a:lvl6pPr marL="857250" indent="-171450">
            <a:defRPr sz="1600"/>
          </a:lvl6pPr>
          <a:lvl7pPr marL="1028700" indent="-171450">
            <a:defRPr sz="1600"/>
          </a:lvl7pPr>
          <a:lvl8pPr marL="1200150" indent="-171450">
            <a:defRPr sz="1600"/>
          </a:lvl8pPr>
          <a:lvl9pPr marL="1371600" indent="-171450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混色光</a:t>
          </a:r>
          <a:endParaRPr lang="en-US" altLang="zh-CN" b="1" dirty="0"/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中等亮度</a:t>
          </a:r>
        </a:p>
      </dsp:txBody>
      <dsp:txXfrm>
        <a:off x="4197261" y="3725054"/>
        <a:ext cx="1587006" cy="1031554"/>
      </dsp:txXfrm>
    </dsp:sp>
    <dsp:sp>
      <dsp:nvSpPr>
        <dsp:cNvPr id="7" name="弧形 6"/>
        <dsp:cNvSpPr/>
      </dsp:nvSpPr>
      <dsp:spPr bwMode="white">
        <a:xfrm>
          <a:off x="1721261" y="165145"/>
          <a:ext cx="4118318" cy="4118318"/>
        </a:xfrm>
        <a:prstGeom prst="arc">
          <a:avLst>
            <a:gd name="adj1" fmla="val 4979547"/>
            <a:gd name="adj2" fmla="val 5820452"/>
          </a:avLst>
        </a:prstGeom>
        <a:ln w="1">
          <a:solidFill>
            <a:schemeClr val="accent1">
              <a:shade val="50000"/>
            </a:schemeClr>
          </a:solidFill>
          <a:tailEnd type="arrow" w="lg" len="med"/>
        </a:ln>
        <a:sp3d z="-40000" prstMaterial="matte"/>
      </dsp:spPr>
      <dsp:style>
        <a:lnRef idx="1">
          <a:schemeClr val="accent2"/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/>
        <a:p/>
      </dsp:txBody>
      <dsp:txXfrm>
        <a:off x="1721261" y="165145"/>
        <a:ext cx="4118318" cy="4118318"/>
      </dsp:txXfrm>
    </dsp:sp>
    <dsp:sp>
      <dsp:nvSpPr>
        <dsp:cNvPr id="8" name="圆角矩形 7"/>
        <dsp:cNvSpPr/>
      </dsp:nvSpPr>
      <dsp:spPr bwMode="white">
        <a:xfrm>
          <a:off x="1776574" y="3725054"/>
          <a:ext cx="1587006" cy="1031554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2pPr marL="171450" indent="-171450">
            <a:defRPr sz="1600"/>
          </a:lvl2pPr>
          <a:lvl3pPr marL="342900" indent="-171450">
            <a:defRPr sz="1600"/>
          </a:lvl3pPr>
          <a:lvl4pPr marL="514350" indent="-171450">
            <a:defRPr sz="1600"/>
          </a:lvl4pPr>
          <a:lvl5pPr marL="685800" indent="-171450">
            <a:defRPr sz="1600"/>
          </a:lvl5pPr>
          <a:lvl6pPr marL="857250" indent="-171450">
            <a:defRPr sz="1600"/>
          </a:lvl6pPr>
          <a:lvl7pPr marL="1028700" indent="-171450">
            <a:defRPr sz="1600"/>
          </a:lvl7pPr>
          <a:lvl8pPr marL="1200150" indent="-171450">
            <a:defRPr sz="1600"/>
          </a:lvl8pPr>
          <a:lvl9pPr marL="1371600" indent="-171450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全暖光</a:t>
          </a:r>
        </a:p>
      </dsp:txBody>
      <dsp:txXfrm>
        <a:off x="1776574" y="3725054"/>
        <a:ext cx="1587006" cy="1031554"/>
      </dsp:txXfrm>
    </dsp:sp>
    <dsp:sp>
      <dsp:nvSpPr>
        <dsp:cNvPr id="9" name="弧形 8"/>
        <dsp:cNvSpPr/>
      </dsp:nvSpPr>
      <dsp:spPr bwMode="white">
        <a:xfrm>
          <a:off x="1989358" y="428667"/>
          <a:ext cx="4118318" cy="4118318"/>
        </a:xfrm>
        <a:prstGeom prst="arc">
          <a:avLst>
            <a:gd name="adj1" fmla="val 9038513"/>
            <a:gd name="adj2" fmla="val 10401486"/>
          </a:avLst>
        </a:prstGeom>
        <a:ln w="1">
          <a:solidFill>
            <a:schemeClr val="accent1">
              <a:shade val="50000"/>
            </a:schemeClr>
          </a:solidFill>
          <a:tailEnd type="arrow" w="lg" len="med"/>
        </a:ln>
        <a:sp3d z="-40000" prstMaterial="matte"/>
      </dsp:spPr>
      <dsp:style>
        <a:lnRef idx="1">
          <a:schemeClr val="accent2"/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/>
        <a:p/>
      </dsp:txBody>
      <dsp:txXfrm>
        <a:off x="1989358" y="428667"/>
        <a:ext cx="4118318" cy="4118318"/>
      </dsp:txXfrm>
    </dsp:sp>
    <dsp:sp>
      <dsp:nvSpPr>
        <dsp:cNvPr id="10" name="圆角矩形 9"/>
        <dsp:cNvSpPr/>
      </dsp:nvSpPr>
      <dsp:spPr bwMode="white">
        <a:xfrm>
          <a:off x="1028540" y="1422844"/>
          <a:ext cx="1587006" cy="1031554"/>
        </a:xfrm>
        <a:prstGeom prst="roundRect">
          <a:avLst/>
        </a:prstGeom>
        <a:sp3d prstMaterial="plastic">
          <a:bevelT w="127000" h="25400" prst="relaxedInset"/>
        </a:sp3d>
      </dsp:spPr>
      <dsp:style>
        <a:lnRef idx="0">
          <a:schemeClr val="lt1"/>
        </a:lnRef>
        <a:fillRef idx="3">
          <a:schemeClr val="accent2"/>
        </a:fillRef>
        <a:effectRef idx="2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2pPr marL="171450" indent="-171450">
            <a:defRPr sz="1600"/>
          </a:lvl2pPr>
          <a:lvl3pPr marL="342900" indent="-171450">
            <a:defRPr sz="1600"/>
          </a:lvl3pPr>
          <a:lvl4pPr marL="514350" indent="-171450">
            <a:defRPr sz="1600"/>
          </a:lvl4pPr>
          <a:lvl5pPr marL="685800" indent="-171450">
            <a:defRPr sz="1600"/>
          </a:lvl5pPr>
          <a:lvl6pPr marL="857250" indent="-171450">
            <a:defRPr sz="1600"/>
          </a:lvl6pPr>
          <a:lvl7pPr marL="1028700" indent="-171450">
            <a:defRPr sz="1600"/>
          </a:lvl7pPr>
          <a:lvl8pPr marL="1200150" indent="-171450">
            <a:defRPr sz="1600"/>
          </a:lvl8pPr>
          <a:lvl9pPr marL="1371600" indent="-171450">
            <a:defRPr sz="16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全冷光</a:t>
          </a:r>
        </a:p>
      </dsp:txBody>
      <dsp:txXfrm>
        <a:off x="1028540" y="1422844"/>
        <a:ext cx="1587006" cy="1031554"/>
      </dsp:txXfrm>
    </dsp:sp>
    <dsp:sp>
      <dsp:nvSpPr>
        <dsp:cNvPr id="11" name="弧形 10"/>
        <dsp:cNvSpPr/>
      </dsp:nvSpPr>
      <dsp:spPr bwMode="white">
        <a:xfrm>
          <a:off x="1936499" y="812026"/>
          <a:ext cx="4118318" cy="4118318"/>
        </a:xfrm>
        <a:prstGeom prst="arc">
          <a:avLst>
            <a:gd name="adj1" fmla="val 13705115"/>
            <a:gd name="adj2" fmla="val 14374884"/>
          </a:avLst>
        </a:prstGeom>
        <a:ln w="1">
          <a:solidFill>
            <a:schemeClr val="accent1">
              <a:shade val="50000"/>
            </a:schemeClr>
          </a:solidFill>
          <a:tailEnd type="arrow" w="lg" len="med"/>
        </a:ln>
        <a:sp3d z="-40000" prstMaterial="matte"/>
      </dsp:spPr>
      <dsp:style>
        <a:lnRef idx="1">
          <a:schemeClr val="accent2"/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/>
        <a:p/>
      </dsp:txBody>
      <dsp:txXfrm>
        <a:off x="1936499" y="812026"/>
        <a:ext cx="4118318" cy="4118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32" tIns="45416" rIns="90832" bIns="45416" numCol="1" anchor="t" anchorCtr="0" compatLnSpc="1"/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263" y="0"/>
            <a:ext cx="4033837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32" tIns="45416" rIns="90832" bIns="45416" numCol="1" anchor="t" anchorCtr="0" compatLnSpc="1"/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33838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32" tIns="45416" rIns="90832" bIns="45416" numCol="1" anchor="b" anchorCtr="0" compatLnSpc="1"/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263" y="6608763"/>
            <a:ext cx="4033837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832" tIns="45416" rIns="90832" bIns="45416" numCol="1" anchor="b" anchorCtr="0" compatLnSpc="1"/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FD75D3-8C2A-4562-A24F-844076B273E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838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0832" tIns="45416" rIns="90832" bIns="45416" numCol="1" anchor="t" anchorCtr="0" compatLnSpc="1"/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263" y="0"/>
            <a:ext cx="4033837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0832" tIns="45416" rIns="90832" bIns="45416" numCol="1" anchor="t" anchorCtr="0" compatLnSpc="1"/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22288"/>
            <a:ext cx="3473450" cy="2606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03588"/>
            <a:ext cx="6829425" cy="3128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0832" tIns="45416" rIns="90832" bIns="45416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  <a:endParaRPr lang="en-US" altLang="zh-CN" noProof="0"/>
          </a:p>
          <a:p>
            <a:pPr lvl="1"/>
            <a:r>
              <a:rPr lang="en-US" altLang="zh-CN" noProof="0"/>
              <a:t>Second level</a:t>
            </a:r>
            <a:endParaRPr lang="en-US" altLang="zh-CN" noProof="0"/>
          </a:p>
          <a:p>
            <a:pPr lvl="2"/>
            <a:r>
              <a:rPr lang="en-US" altLang="zh-CN" noProof="0"/>
              <a:t>Third level</a:t>
            </a:r>
            <a:endParaRPr lang="en-US" altLang="zh-CN" noProof="0"/>
          </a:p>
          <a:p>
            <a:pPr lvl="3"/>
            <a:r>
              <a:rPr lang="en-US" altLang="zh-CN" noProof="0"/>
              <a:t>Fourth level</a:t>
            </a:r>
            <a:endParaRPr lang="en-US" altLang="zh-CN" noProof="0"/>
          </a:p>
          <a:p>
            <a:pPr lvl="4"/>
            <a:r>
              <a:rPr lang="en-US" altLang="zh-CN" noProof="0"/>
              <a:t>Fifth level</a:t>
            </a:r>
            <a:endParaRPr lang="en-US" altLang="zh-CN" noProof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33838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0832" tIns="45416" rIns="90832" bIns="45416" numCol="1" anchor="b" anchorCtr="0" compatLnSpc="1"/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263" y="6608763"/>
            <a:ext cx="4033837" cy="346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0832" tIns="45416" rIns="90832" bIns="45416" numCol="1" anchor="b" anchorCtr="0" compatLnSpc="1"/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E8A689-32F4-4545-BC8B-89A886777BBB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31D8B88E-625F-43F4-990F-8CF6EBE2CC0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3BEEDEE3-E577-40D1-9B64-6243D1028C4B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74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774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774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774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774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774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774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774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5565" indent="-228600" defTabSz="96774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145"/>
            <a:fld id="{D7E8711D-AB59-4B03-99E3-37262B94A14E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8375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83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498D1A-3C10-4581-8ED4-9BD819903F43}" type="slidenum">
              <a:rPr lang="zh-CN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758C-7D65-4DD1-857A-19B09D54A26B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FC66-764D-4897-8362-AA0BF5831119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AC7F-D91D-4250-A6F6-F567B841A539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E78D-15A5-43D0-83DF-571AF78F7F43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A5AC-33B2-462F-A52F-87060510EB71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 txBox="1">
            <a:spLocks noChangeArrowheads="1"/>
          </p:cNvSpPr>
          <p:nvPr userDrawn="1"/>
        </p:nvSpPr>
        <p:spPr bwMode="auto">
          <a:xfrm>
            <a:off x="0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000" b="0" dirty="0">
                <a:solidFill>
                  <a:schemeClr val="accent6">
                    <a:lumMod val="50000"/>
                  </a:schemeClr>
                </a:solidFill>
                <a:ea typeface="PMingLiU" pitchFamily="18" charset="-120"/>
                <a:cs typeface="Arial" panose="020B0604020202020204" pitchFamily="34" charset="0"/>
              </a:rPr>
              <a:t>9/29/2009</a:t>
            </a:r>
            <a:endParaRPr lang="en-US" altLang="zh-TW" sz="1000" b="0" dirty="0">
              <a:solidFill>
                <a:schemeClr val="accent6">
                  <a:lumMod val="50000"/>
                </a:schemeClr>
              </a:solidFill>
              <a:ea typeface="PMingLiU" pitchFamily="18" charset="-120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83F-71A5-4AC0-9DCE-F8F181E33F9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AA80-6932-4E60-B40E-2676A88E6BAA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F2A4-5232-4D26-AA80-78B22C63C204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556D-4D9E-4337-9A2D-FC5DCBAE13A2}" type="slidenum">
              <a:rPr lang="zh-CN" altLang="en-US"/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77000"/>
            <a:ext cx="14478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72B93AD-20C0-4E89-88DF-CC753D02BA76}" type="slidenum">
              <a:rPr lang="zh-CN" altLang="en-US"/>
            </a:fld>
            <a:endParaRPr lang="en-US" altLang="zh-CN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1176" y="0"/>
            <a:ext cx="9144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US">
              <a:ea typeface="宋体" panose="02010600030101010101" pitchFamily="2" charset="-122"/>
            </a:endParaRPr>
          </a:p>
        </p:txBody>
      </p:sp>
      <p:pic>
        <p:nvPicPr>
          <p:cNvPr id="3076" name="Picture 7" descr="D:\AMaxic\hardware\logo\maxic logo1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4424" y="0"/>
            <a:ext cx="2438400" cy="609600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Rectangle 21"/>
          <p:cNvSpPr txBox="1">
            <a:spLocks noChangeArrowheads="1"/>
          </p:cNvSpPr>
          <p:nvPr/>
        </p:nvSpPr>
        <p:spPr bwMode="auto">
          <a:xfrm>
            <a:off x="0" y="6477000"/>
            <a:ext cx="73914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z="1200" b="0" dirty="0">
                <a:solidFill>
                  <a:schemeClr val="accent6">
                    <a:lumMod val="50000"/>
                  </a:schemeClr>
                </a:solidFill>
                <a:ea typeface="PMingLiU" pitchFamily="18" charset="-120"/>
                <a:cs typeface="Arial" panose="020B0604020202020204" pitchFamily="34" charset="0"/>
              </a:rPr>
              <a:t>www.maxictech.com                                 MAXIC Technology Corporation – All rights reserved</a:t>
            </a:r>
            <a:endParaRPr lang="en-US" altLang="zh-TW" sz="1200" b="0" dirty="0">
              <a:solidFill>
                <a:schemeClr val="accent6">
                  <a:lumMod val="50000"/>
                </a:schemeClr>
              </a:solidFill>
              <a:ea typeface="PMingLiU" pitchFamily="18" charset="-120"/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1"/>
        </a:buBlip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Blip>
          <a:blip r:embed="rId11"/>
        </a:buBlip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1"/>
        </a:buBlip>
        <a:defRPr sz="24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Blip>
          <a:blip r:embed="rId11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1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1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1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1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1"/>
        </a:buBlip>
        <a:defRPr sz="20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40.png"/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3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62.png"/><Relationship Id="rId4" Type="http://schemas.openxmlformats.org/officeDocument/2006/relationships/image" Target="../media/image61.emf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9.wmf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8.jpeg"/><Relationship Id="rId1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9.jpeg"/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0.jpeg"/><Relationship Id="rId1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2.png"/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image" Target="../media/image109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3.jpeg"/><Relationship Id="rId1" Type="http://schemas.openxmlformats.org/officeDocument/2006/relationships/hyperlink" Target="mailto:info@maxictech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灯片编号占位符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D04BE5-2CB9-437E-B5BA-247C58EF36C4}" type="slidenum">
              <a:rPr lang="zh-CN" altLang="en-US" smtClean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42" y="5877272"/>
            <a:ext cx="9144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美芯晟科技（北京）有限公司 </a:t>
            </a:r>
            <a:r>
              <a:rPr lang="en-US" altLang="zh-CN" sz="1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2016</a:t>
            </a:r>
            <a:r>
              <a:rPr lang="zh-CN" altLang="en-US" sz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年</a:t>
            </a:r>
            <a:r>
              <a:rPr lang="en-US" altLang="zh-CN" sz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7</a:t>
            </a:r>
            <a:r>
              <a:rPr lang="zh-CN" altLang="en-US" sz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月</a:t>
            </a:r>
            <a:endParaRPr lang="en-US" sz="12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331640" y="1044025"/>
            <a:ext cx="632162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美芯晟</a:t>
            </a:r>
            <a:r>
              <a:rPr lang="en-US" altLang="zh-CN" sz="2800" dirty="0" smtClean="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2016 </a:t>
            </a:r>
            <a:r>
              <a:rPr lang="zh-CN" altLang="en-US" sz="2800" dirty="0" smtClean="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新产品 新技术</a:t>
            </a:r>
            <a:endParaRPr lang="zh-CN" altLang="en-US" sz="2800" dirty="0">
              <a:solidFill>
                <a:srgbClr val="0E2A7C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276872"/>
            <a:ext cx="9144000" cy="2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764704"/>
            <a:ext cx="3916090" cy="14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3960440" cy="14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6561485" cy="31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496" y="44624"/>
            <a:ext cx="6732240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MT7844– 18W 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满足印度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BIS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标准日光灯方案</a:t>
            </a:r>
            <a:endParaRPr lang="en-US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931915" y="5070949"/>
            <a:ext cx="5232373" cy="774386"/>
            <a:chOff x="1211835" y="5070949"/>
            <a:chExt cx="5232373" cy="774386"/>
          </a:xfrm>
        </p:grpSpPr>
        <p:sp>
          <p:nvSpPr>
            <p:cNvPr id="17" name="TextBox 16"/>
            <p:cNvSpPr txBox="1"/>
            <p:nvPr/>
          </p:nvSpPr>
          <p:spPr>
            <a:xfrm>
              <a:off x="1547664" y="5445225"/>
              <a:ext cx="4896544" cy="40011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</a:rPr>
                <a:t>高性价比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MT7844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高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PF</a:t>
              </a:r>
              <a:r>
                <a:rPr lang="zh-CN" altLang="en-US" sz="2000" dirty="0" smtClean="0">
                  <a:solidFill>
                    <a:srgbClr val="FF0000"/>
                  </a:solidFill>
                </a:rPr>
                <a:t>非隔离日光灯方案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32485">
              <a:off x="1211835" y="5070949"/>
              <a:ext cx="426372" cy="68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1124744"/>
            <a:ext cx="658971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8274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基本电性能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高温老化测试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699792" y="3140968"/>
            <a:ext cx="792088" cy="36004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07707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低于</a:t>
            </a:r>
            <a:r>
              <a:rPr lang="en-US" altLang="zh-CN" sz="1600" dirty="0" smtClean="0">
                <a:solidFill>
                  <a:srgbClr val="FF0000"/>
                </a:solidFill>
              </a:rPr>
              <a:t>15% THD @AC230V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97152"/>
            <a:ext cx="5153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4624"/>
            <a:ext cx="6732240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MT7844– 18W 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满足印度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BIS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标准日光灯方案</a:t>
            </a:r>
            <a:endParaRPr lang="en-US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30832" y="4462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极精简高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可控硅调光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MT788X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系列</a:t>
            </a:r>
            <a:endParaRPr lang="zh-CN" altLang="en-US" sz="26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39552" y="1340768"/>
          <a:ext cx="8208912" cy="3817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384"/>
                <a:gridCol w="1661603"/>
                <a:gridCol w="1019009"/>
                <a:gridCol w="1020401"/>
                <a:gridCol w="1129695"/>
                <a:gridCol w="761217"/>
                <a:gridCol w="1559603"/>
              </a:tblGrid>
              <a:tr h="49155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宋体" panose="02010600030101010101" pitchFamily="2" charset="-122"/>
                        </a:rPr>
                        <a:t>MT788X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宋体" panose="02010600030101010101" pitchFamily="2" charset="-122"/>
                        </a:rPr>
                        <a:t>系列产品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0961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+mn-lt"/>
                        </a:rPr>
                        <a:t>型号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描述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最大功率</a:t>
                      </a:r>
                      <a:endParaRPr kumimoji="0" lang="zh-CN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功率因数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封装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量产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产品应用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MT7880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</a:t>
                      </a:r>
                      <a:endParaRPr kumimoji="0" lang="zh-CN" alt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40W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&gt;0.7(0.9)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SOT23-6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筒灯，面板灯等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MT7883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300V MOS</a:t>
                      </a:r>
                      <a:endParaRPr kumimoji="0" lang="zh-CN" alt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10W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&gt;0.9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SOP8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蜡烛灯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射灯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球泡灯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MT7886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内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500V MOS</a:t>
                      </a:r>
                      <a:endParaRPr kumimoji="0" lang="zh-CN" alt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10W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&gt;0.7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(0.9)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SOP8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蜡烛灯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射灯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球泡灯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MT7887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内置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500V MOS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15W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&gt;0.7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(0.9)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SOP8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蜡烛灯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射灯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球泡灯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30120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 Buck(PF&gt;0.9) 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Buck-Boost(PF&gt;0.7) </a:t>
            </a:r>
            <a:r>
              <a:rPr lang="zh-CN" altLang="en-US" dirty="0" smtClean="0">
                <a:solidFill>
                  <a:srgbClr val="FF0000"/>
                </a:solidFill>
              </a:rPr>
              <a:t>架构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</a:rPr>
              <a:t> 适合</a:t>
            </a:r>
            <a:r>
              <a:rPr lang="en-US" altLang="zh-CN" dirty="0" smtClean="0">
                <a:solidFill>
                  <a:srgbClr val="FF0000"/>
                </a:solidFill>
              </a:rPr>
              <a:t>AC110V </a:t>
            </a:r>
            <a:r>
              <a:rPr lang="zh-CN" altLang="en-US" dirty="0" smtClean="0">
                <a:solidFill>
                  <a:srgbClr val="FF0000"/>
                </a:solidFill>
              </a:rPr>
              <a:t>供电市场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</a:rPr>
              <a:t>外围极简 调光兼容性极佳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7496" y="620688"/>
            <a:ext cx="3834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北美 可控硅调光 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首选</a:t>
            </a:r>
            <a:endParaRPr lang="zh-CN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1950592" y="620688"/>
            <a:ext cx="515030" cy="557795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 algn="ctr" eaLnBrk="1" hangingPunct="1">
              <a:lnSpc>
                <a:spcPts val="1680"/>
              </a:lnSpc>
              <a:buFont typeface="Wingdings" panose="05000000000000000000" pitchFamily="2" charset="2"/>
              <a:buChar char="v"/>
              <a:defRPr/>
            </a:pPr>
            <a:endParaRPr lang="zh-CN" altLang="en-US" sz="1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3AA80-6932-4E60-B40E-2676A88E6BAA}" type="slidenum">
              <a:rPr lang="zh-CN" altLang="en-US" smtClean="0"/>
            </a:fld>
            <a:endParaRPr lang="en-US" altLang="zh-CN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6512" y="49778"/>
            <a:ext cx="6421760" cy="6429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t" anchorCtr="0"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MT7886 -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应用电路图</a:t>
            </a:r>
            <a:endParaRPr lang="zh-CN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501317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MT7886  6W </a:t>
            </a:r>
            <a:r>
              <a:rPr lang="zh-CN" altLang="en-US" dirty="0" smtClean="0">
                <a:solidFill>
                  <a:srgbClr val="FF0000"/>
                </a:solidFill>
              </a:rPr>
              <a:t>满足</a:t>
            </a:r>
            <a:r>
              <a:rPr lang="en-US" altLang="zh-CN" dirty="0" smtClean="0">
                <a:solidFill>
                  <a:srgbClr val="FF0000"/>
                </a:solidFill>
              </a:rPr>
              <a:t>EMI/EMC</a:t>
            </a:r>
            <a:r>
              <a:rPr lang="zh-CN" altLang="en-US" dirty="0" smtClean="0">
                <a:solidFill>
                  <a:srgbClr val="FF0000"/>
                </a:solidFill>
              </a:rPr>
              <a:t>应用原理图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839546"/>
            <a:ext cx="6912768" cy="410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-36512" y="-27384"/>
            <a:ext cx="7239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MT7886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可控硅调光灯丝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灯电源应用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30105-79C8-48D8-88DA-B7EBCD28787D}" type="slidenum">
              <a:rPr lang="zh-CN" altLang="en-US" smtClean="0"/>
            </a:fld>
            <a:endParaRPr lang="en-US" altLang="zh-CN" dirty="0"/>
          </a:p>
        </p:txBody>
      </p:sp>
      <p:sp>
        <p:nvSpPr>
          <p:cNvPr id="25604" name="矩形 7"/>
          <p:cNvSpPr>
            <a:spLocks noChangeArrowheads="1"/>
          </p:cNvSpPr>
          <p:nvPr/>
        </p:nvSpPr>
        <p:spPr bwMode="auto">
          <a:xfrm>
            <a:off x="4456421" y="1051942"/>
            <a:ext cx="3932003" cy="5888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zh-CN" altLang="en-US" sz="2000" b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可控硅调光灯丝</a:t>
            </a:r>
            <a:r>
              <a:rPr lang="zh-CN" altLang="en-US" sz="2000" b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灯电源标准方案</a:t>
            </a:r>
            <a:endParaRPr lang="en-US" altLang="zh-CN" sz="2000" b="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en-US" altLang="en-US" sz="2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610344" y="3861048"/>
            <a:ext cx="52578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zh-CN" altLang="en-US" b="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电源基本性能</a:t>
            </a:r>
            <a:r>
              <a:rPr lang="zh-CN" altLang="en-US" b="0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（</a:t>
            </a:r>
            <a:r>
              <a:rPr lang="en-US" altLang="zh-CN" b="0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 150V@30mA CE</a:t>
            </a:r>
            <a:r>
              <a:rPr lang="zh-CN" altLang="en-US" b="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）</a:t>
            </a:r>
            <a:endParaRPr lang="en-US" altLang="en-US" b="0" dirty="0">
              <a:solidFill>
                <a:srgbClr val="002060"/>
              </a:solidFill>
              <a:latin typeface="+mj-lt"/>
              <a:ea typeface="宋体" panose="02010600030101010101" pitchFamily="2" charset="-122"/>
            </a:endParaRPr>
          </a:p>
        </p:txBody>
      </p:sp>
      <p:graphicFrame>
        <p:nvGraphicFramePr>
          <p:cNvPr id="11" name="Table 13"/>
          <p:cNvGraphicFramePr>
            <a:graphicFrameLocks noGrp="1"/>
          </p:cNvGraphicFramePr>
          <p:nvPr/>
        </p:nvGraphicFramePr>
        <p:xfrm>
          <a:off x="677416" y="4365104"/>
          <a:ext cx="7783016" cy="8826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9186"/>
                <a:gridCol w="1381302"/>
                <a:gridCol w="1296144"/>
                <a:gridCol w="1368152"/>
                <a:gridCol w="901959"/>
                <a:gridCol w="1186273"/>
              </a:tblGrid>
              <a:tr h="3802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AC</a:t>
                      </a:r>
                      <a:r>
                        <a:rPr lang="zh-CN" alt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输入电压</a:t>
                      </a:r>
                      <a:r>
                        <a:rPr 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(V</a:t>
                      </a:r>
                      <a:r>
                        <a:rPr lang="en-US" sz="1500" u="none" strike="noStrike" dirty="0">
                          <a:latin typeface="+mj-lt"/>
                          <a:ea typeface="宋体" panose="02010600030101010101" pitchFamily="2" charset="-122"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chemeClr val="lt1"/>
                          </a:solidFill>
                          <a:latin typeface="+mj-lt"/>
                          <a:ea typeface="宋体" panose="02010600030101010101" pitchFamily="2" charset="-122"/>
                        </a:rPr>
                        <a:t>输入功率（</a:t>
                      </a:r>
                      <a:r>
                        <a:rPr lang="en-US" altLang="zh-CN" sz="1500" b="1" i="0" u="none" strike="noStrike" dirty="0" smtClean="0">
                          <a:solidFill>
                            <a:schemeClr val="lt1"/>
                          </a:solidFill>
                          <a:latin typeface="+mj-lt"/>
                          <a:ea typeface="宋体" panose="02010600030101010101" pitchFamily="2" charset="-122"/>
                        </a:rPr>
                        <a:t>W)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lang="zh-CN" alt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电流</a:t>
                      </a:r>
                      <a:r>
                        <a:rPr 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500" u="none" strike="noStrike" dirty="0" err="1" smtClean="0">
                          <a:latin typeface="+mj-lt"/>
                          <a:ea typeface="宋体" panose="02010600030101010101" pitchFamily="2" charset="-122"/>
                        </a:rPr>
                        <a:t>mA</a:t>
                      </a:r>
                      <a:r>
                        <a:rPr lang="en-US" sz="1500" u="none" strike="noStrike" dirty="0">
                          <a:latin typeface="+mj-lt"/>
                          <a:ea typeface="宋体" panose="02010600030101010101" pitchFamily="2" charset="-122"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lang="zh-CN" alt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电压</a:t>
                      </a:r>
                      <a:r>
                        <a:rPr 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(V</a:t>
                      </a:r>
                      <a:r>
                        <a:rPr lang="en-US" sz="1500" u="none" strike="noStrike" dirty="0">
                          <a:latin typeface="+mj-lt"/>
                          <a:ea typeface="宋体" panose="02010600030101010101" pitchFamily="2" charset="-122"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PF</a:t>
                      </a:r>
                      <a:endParaRPr lang="zh-CN" altLang="en-US" sz="1500" b="1" i="0" u="none" strike="noStrike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u="none" strike="noStrike" dirty="0" smtClean="0">
                          <a:latin typeface="+mj-lt"/>
                          <a:ea typeface="宋体" panose="02010600030101010101" pitchFamily="2" charset="-122"/>
                        </a:rPr>
                        <a:t>效率</a:t>
                      </a:r>
                      <a:endParaRPr lang="en-US" altLang="zh-CN" sz="1500" u="none" strike="noStrike" dirty="0" smtClean="0"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(%)</a:t>
                      </a:r>
                      <a:endParaRPr lang="zh-CN" altLang="en-US" sz="1500" b="1" i="0" u="none" strike="noStrike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159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110</a:t>
                      </a:r>
                      <a:endParaRPr lang="zh-CN" altLang="zh-CN" sz="14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4.89</a:t>
                      </a:r>
                      <a:endParaRPr lang="zh-CN" altLang="zh-CN" sz="14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28</a:t>
                      </a:r>
                      <a:endParaRPr lang="zh-CN" altLang="zh-CN" sz="14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148.3</a:t>
                      </a:r>
                      <a:endParaRPr lang="zh-CN" altLang="zh-CN" sz="14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0.902</a:t>
                      </a:r>
                      <a:endParaRPr lang="zh-CN" altLang="zh-CN" sz="14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85</a:t>
                      </a:r>
                      <a:endParaRPr lang="zh-CN" altLang="zh-CN" sz="14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5634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27981" y="685800"/>
            <a:ext cx="2047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645" y="1483990"/>
            <a:ext cx="1600201" cy="15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6368" y="54864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整板元器件 数量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= 19</a:t>
            </a:r>
            <a:r>
              <a:rPr lang="zh-CN" altLang="en-US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颗</a:t>
            </a:r>
            <a:endParaRPr lang="en-US" altLang="zh-CN" dirty="0" smtClean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可用于无塑件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E27</a:t>
            </a:r>
            <a:r>
              <a:rPr lang="zh-CN" altLang="en-US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灯丝灯</a:t>
            </a:r>
            <a:endParaRPr lang="zh-CN" altLang="en-US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445" y="1483990"/>
            <a:ext cx="1657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4655C-7452-4006-A198-3AEC3FD1F42F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-36512" y="0"/>
            <a:ext cx="6858000" cy="571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MT7886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可控硅调光球泡灯电源应用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灯片编号占位符 9"/>
          <p:cNvSpPr txBox="1"/>
          <p:nvPr/>
        </p:nvSpPr>
        <p:spPr bwMode="auto">
          <a:xfrm>
            <a:off x="7543800" y="6477000"/>
            <a:ext cx="14478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fld id="{E738B450-787F-4284-A529-1BE9F706BCAB}" type="slidenum">
              <a:rPr lang="zh-CN" altLang="en-US" sz="1400" b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3010" name="Picture 2" descr="C:\Users\Administrator\Documents\Tencent Files\59982156\Image\Group\4TQGUZ5)LR6AI$G@(A[VVO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4005064"/>
            <a:ext cx="2808312" cy="136345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7544" y="5661248"/>
            <a:ext cx="4724400" cy="46166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整板元器件 数量</a:t>
            </a:r>
            <a:r>
              <a:rPr lang="en-US" altLang="zh-CN" sz="2400" dirty="0" smtClean="0">
                <a:solidFill>
                  <a:srgbClr val="FF0000"/>
                </a:solidFill>
              </a:rPr>
              <a:t> = 24 </a:t>
            </a:r>
            <a:r>
              <a:rPr lang="zh-CN" altLang="en-US" sz="2400" dirty="0" smtClean="0">
                <a:solidFill>
                  <a:srgbClr val="FF0000"/>
                </a:solidFill>
              </a:rPr>
              <a:t>颗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736" y="1556792"/>
            <a:ext cx="2868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043608" y="836712"/>
            <a:ext cx="2278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6W </a:t>
            </a:r>
            <a:r>
              <a:rPr lang="zh-CN" altLang="en-US" sz="2400" dirty="0" smtClean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球泡灯应用</a:t>
            </a:r>
            <a:endParaRPr lang="zh-CN" altLang="en-US" sz="2400" dirty="0">
              <a:latin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92080" y="5016078"/>
            <a:ext cx="266429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1600" b="0" dirty="0" smtClean="0">
                <a:solidFill>
                  <a:srgbClr val="003366"/>
                </a:solidFill>
              </a:rPr>
              <a:t>测试条件： </a:t>
            </a:r>
            <a:endParaRPr lang="en-US" altLang="zh-CN" sz="1600" b="0" dirty="0" smtClean="0">
              <a:solidFill>
                <a:srgbClr val="003366"/>
              </a:solidFill>
            </a:endParaRPr>
          </a:p>
          <a:p>
            <a:r>
              <a:rPr lang="zh-CN" altLang="zh-CN" sz="1600" b="0" dirty="0" smtClean="0">
                <a:solidFill>
                  <a:srgbClr val="003366"/>
                </a:solidFill>
              </a:rPr>
              <a:t>输入电压：</a:t>
            </a:r>
            <a:r>
              <a:rPr lang="en-US" altLang="zh-CN" sz="1600" b="0" dirty="0" smtClean="0">
                <a:solidFill>
                  <a:srgbClr val="003366"/>
                </a:solidFill>
              </a:rPr>
              <a:t>120Vac/60Hz</a:t>
            </a:r>
            <a:r>
              <a:rPr lang="zh-CN" altLang="zh-CN" sz="1600" b="0" dirty="0" smtClean="0">
                <a:solidFill>
                  <a:srgbClr val="003366"/>
                </a:solidFill>
              </a:rPr>
              <a:t> </a:t>
            </a:r>
            <a:endParaRPr lang="en-US" altLang="zh-CN" sz="1600" b="0" dirty="0" smtClean="0">
              <a:solidFill>
                <a:srgbClr val="003366"/>
              </a:solidFill>
            </a:endParaRPr>
          </a:p>
          <a:p>
            <a:r>
              <a:rPr lang="zh-CN" altLang="zh-CN" sz="1600" b="0" dirty="0" smtClean="0">
                <a:solidFill>
                  <a:srgbClr val="003366"/>
                </a:solidFill>
              </a:rPr>
              <a:t>负载：</a:t>
            </a:r>
            <a:r>
              <a:rPr lang="en-US" altLang="zh-CN" sz="1600" b="0" dirty="0" smtClean="0">
                <a:solidFill>
                  <a:srgbClr val="003366"/>
                </a:solidFill>
              </a:rPr>
              <a:t>48V</a:t>
            </a:r>
            <a:endParaRPr lang="en-US" altLang="zh-CN" sz="1600" b="0" dirty="0" smtClean="0">
              <a:solidFill>
                <a:srgbClr val="003366"/>
              </a:solidFill>
            </a:endParaRPr>
          </a:p>
          <a:p>
            <a:r>
              <a:rPr lang="zh-CN" altLang="zh-CN" sz="1600" b="0" dirty="0" smtClean="0">
                <a:solidFill>
                  <a:srgbClr val="003366"/>
                </a:solidFill>
              </a:rPr>
              <a:t>调光器：</a:t>
            </a:r>
            <a:r>
              <a:rPr lang="en-US" altLang="zh-CN" sz="1600" b="0" dirty="0" smtClean="0">
                <a:solidFill>
                  <a:srgbClr val="003366"/>
                </a:solidFill>
              </a:rPr>
              <a:t>LUTRON</a:t>
            </a:r>
            <a:endParaRPr lang="zh-CN" altLang="en-US" sz="1600" b="0" dirty="0" smtClean="0">
              <a:solidFill>
                <a:srgbClr val="00336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24300"/>
            <a:ext cx="3542060" cy="30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48064" y="11967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调光深度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&lt;1%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4655C-7452-4006-A198-3AEC3FD1F42F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18256" y="44624"/>
            <a:ext cx="6858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MT7886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可控硅调光球泡灯电源应用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灯片编号占位符 9"/>
          <p:cNvSpPr txBox="1"/>
          <p:nvPr/>
        </p:nvSpPr>
        <p:spPr bwMode="auto">
          <a:xfrm>
            <a:off x="7543800" y="6477000"/>
            <a:ext cx="14478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fld id="{E738B450-787F-4284-A529-1BE9F706BCAB}" type="slidenum">
              <a:rPr lang="zh-CN" altLang="en-US" sz="1400" b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en-US" altLang="zh-CN" sz="1400" b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48817" y="795536"/>
          <a:ext cx="7467599" cy="2057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6530"/>
                <a:gridCol w="1308351"/>
                <a:gridCol w="1506625"/>
                <a:gridCol w="1188509"/>
                <a:gridCol w="1043792"/>
                <a:gridCol w="1043792"/>
              </a:tblGrid>
              <a:tr h="59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AC 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输入电压（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V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）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输入功率</a:t>
                      </a:r>
                      <a:endParaRPr kumimoji="0" lang="en-US" altLang="zh-CN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W)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电流</a:t>
                      </a:r>
                      <a:endParaRPr kumimoji="0" lang="en-US" altLang="zh-CN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mA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电压</a:t>
                      </a:r>
                      <a:endParaRPr kumimoji="0" lang="en-US" altLang="zh-CN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V)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PF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效率</a:t>
                      </a:r>
                      <a:endParaRPr kumimoji="0" lang="en-US" altLang="zh-CN" sz="15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（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ea typeface="宋体" panose="02010600030101010101" pitchFamily="2" charset="-122"/>
                        </a:rPr>
                        <a:t>%)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horzOverflow="overflow"/>
                </a:tc>
              </a:tr>
              <a:tr h="295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90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5.08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88.1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47.8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0.941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82.9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8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100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5.44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94.2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48.1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0.921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83.3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110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5.78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99.6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48.4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0.901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83.4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5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120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6.08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104.4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48.6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0.88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83.5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130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6.35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108.6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48.4</a:t>
                      </a:r>
                      <a:endParaRPr lang="zh-CN" sz="1400" kern="1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0.861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83.5</a:t>
                      </a:r>
                      <a:endParaRPr lang="zh-CN" altLang="zh-CN" sz="1400" kern="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2996952"/>
            <a:ext cx="4885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43608" y="396499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调光兼容性  </a:t>
            </a:r>
            <a:r>
              <a:rPr lang="zh-CN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极佳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2987824" y="3933056"/>
            <a:ext cx="317681" cy="2250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</a:ln>
        </p:spPr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285750" algn="ctr" eaLnBrk="1" hangingPunct="1">
              <a:lnSpc>
                <a:spcPts val="1680"/>
              </a:lnSpc>
              <a:buFont typeface="Wingdings" panose="05000000000000000000" pitchFamily="2" charset="2"/>
              <a:buChar char="v"/>
              <a:defRPr/>
            </a:pPr>
            <a:endParaRPr lang="zh-CN" altLang="en-US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-36512" y="4462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3-Pin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MT782X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系列</a:t>
            </a:r>
            <a:endParaRPr lang="zh-CN" altLang="en-US" sz="26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0643" y="1340768"/>
            <a:ext cx="38404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1032646" cy="98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79712" y="50758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66"/>
                </a:solidFill>
              </a:rPr>
              <a:t>MT782X </a:t>
            </a:r>
            <a:r>
              <a:rPr lang="zh-CN" altLang="en-US" dirty="0" smtClean="0">
                <a:solidFill>
                  <a:srgbClr val="003366"/>
                </a:solidFill>
              </a:rPr>
              <a:t>应用电路图</a:t>
            </a:r>
            <a:endParaRPr lang="zh-CN" altLang="en-US" dirty="0">
              <a:solidFill>
                <a:srgbClr val="003366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6396734" y="1916832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17" name="直接箭头连接符 16"/>
          <p:cNvCxnSpPr/>
          <p:nvPr/>
        </p:nvCxnSpPr>
        <p:spPr bwMode="auto">
          <a:xfrm>
            <a:off x="6396734" y="3429000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18" name="直接箭头连接符 17"/>
          <p:cNvCxnSpPr/>
          <p:nvPr/>
        </p:nvCxnSpPr>
        <p:spPr bwMode="auto">
          <a:xfrm>
            <a:off x="6444208" y="5096217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7044806" y="1722294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3366"/>
                </a:solidFill>
              </a:rPr>
              <a:t>MT7822 </a:t>
            </a:r>
            <a:r>
              <a:rPr lang="zh-CN" altLang="en-US" sz="1600" dirty="0" smtClean="0">
                <a:solidFill>
                  <a:srgbClr val="003366"/>
                </a:solidFill>
              </a:rPr>
              <a:t>系列</a:t>
            </a:r>
            <a:endParaRPr lang="zh-CN" altLang="en-US" sz="1600" dirty="0">
              <a:solidFill>
                <a:srgbClr val="0033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4806" y="3284984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3366"/>
                </a:solidFill>
              </a:rPr>
              <a:t>MT7823 </a:t>
            </a:r>
            <a:r>
              <a:rPr lang="zh-CN" altLang="en-US" sz="1600" dirty="0" smtClean="0">
                <a:solidFill>
                  <a:srgbClr val="003366"/>
                </a:solidFill>
              </a:rPr>
              <a:t>系列</a:t>
            </a:r>
            <a:endParaRPr lang="zh-CN" altLang="en-US" sz="1600" dirty="0">
              <a:solidFill>
                <a:srgbClr val="0033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4806" y="4880193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3366"/>
                </a:solidFill>
              </a:rPr>
              <a:t>MT7828 </a:t>
            </a:r>
            <a:r>
              <a:rPr lang="zh-CN" altLang="en-US" sz="1600" dirty="0" smtClean="0">
                <a:solidFill>
                  <a:srgbClr val="003366"/>
                </a:solidFill>
              </a:rPr>
              <a:t>系列</a:t>
            </a:r>
            <a:endParaRPr lang="zh-CN" altLang="en-US" sz="1600" dirty="0">
              <a:solidFill>
                <a:srgbClr val="0033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0630" y="24928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TO-92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0630" y="401609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SOT23-3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5578" y="55282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SOP8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110" y="4713249"/>
            <a:ext cx="914082" cy="7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 descr="C:\Users\nicole\AppData\Roaming\Tencent\Users\958662895\QQ\WinTemp\RichOle\{2$8]M501))F%@3T$WV62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13" y="1556792"/>
            <a:ext cx="489567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A1556D-4D9E-4337-9A2D-FC5DCBAE13A2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11560" y="764704"/>
          <a:ext cx="7992887" cy="2448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3"/>
                <a:gridCol w="1440161"/>
                <a:gridCol w="1152127"/>
                <a:gridCol w="936105"/>
                <a:gridCol w="936104"/>
                <a:gridCol w="936103"/>
                <a:gridCol w="1296144"/>
              </a:tblGrid>
              <a:tr h="514716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MT782X</a:t>
                      </a: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宋体" panose="02010600030101010101" pitchFamily="2" charset="-122"/>
                          <a:cs typeface="+mn-cs"/>
                        </a:rPr>
                        <a:t>系列驱动能力选项表</a:t>
                      </a:r>
                      <a:endParaRPr kumimoji="0" lang="zh-CN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654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型号</a:t>
                      </a:r>
                      <a:endParaRPr lang="zh-CN" sz="18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封装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Rdson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输入电压：</a:t>
                      </a:r>
                      <a:r>
                        <a:rPr lang="en-US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176V~265V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最大输出</a:t>
                      </a:r>
                      <a:r>
                        <a:rPr lang="en-US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LED</a:t>
                      </a:r>
                      <a:r>
                        <a:rPr lang="zh-CN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@</a:t>
                      </a:r>
                      <a:r>
                        <a:rPr lang="en-US" sz="1400" b="1" kern="100" dirty="0" err="1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Vout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hMerge="1"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最小输出电压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</a:tr>
              <a:tr h="288032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150V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72V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36V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rgbClr val="92D050"/>
                    </a:solidFill>
                  </a:tcPr>
                </a:tc>
                <a:tc vMerge="1"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MT7822A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TO-92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 ohm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75mA</a:t>
                      </a:r>
                      <a:endParaRPr lang="zh-CN" sz="140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MT7822B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 ohm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130mA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MT7822C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 ohm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160mA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180mA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10V</a:t>
                      </a:r>
                      <a:endParaRPr lang="zh-CN" sz="140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3429000"/>
          <a:ext cx="7992887" cy="108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3"/>
                <a:gridCol w="1440161"/>
                <a:gridCol w="1152127"/>
                <a:gridCol w="936105"/>
                <a:gridCol w="936104"/>
                <a:gridCol w="936103"/>
                <a:gridCol w="1296144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MT7823A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SOT23-3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 ohm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50mA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70mA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18V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MT7823B</a:t>
                      </a:r>
                      <a:endParaRPr lang="zh-CN" sz="1400" b="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 ohm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70mA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130mA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10V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MT7823C</a:t>
                      </a:r>
                      <a:endParaRPr lang="zh-CN" sz="1400" b="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 ohm</a:t>
                      </a:r>
                      <a:endParaRPr lang="zh-CN" sz="1400" b="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120mA</a:t>
                      </a:r>
                      <a:endParaRPr lang="zh-CN" sz="1400" b="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160mA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10V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4725144"/>
          <a:ext cx="7992887" cy="9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3"/>
                <a:gridCol w="1440161"/>
                <a:gridCol w="1152127"/>
                <a:gridCol w="936105"/>
                <a:gridCol w="936104"/>
                <a:gridCol w="936103"/>
                <a:gridCol w="1296144"/>
              </a:tblGrid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MT7828A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SOP-8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30 ohm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60mA</a:t>
                      </a:r>
                      <a:endParaRPr lang="zh-CN" sz="1400" b="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90mA</a:t>
                      </a:r>
                      <a:endParaRPr lang="zh-CN" sz="1400" b="0" kern="10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95mA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18V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MT7828B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18 ohm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80mA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130mA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10V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MT7828C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 ohm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160mA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200mA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3366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10V</a:t>
                      </a:r>
                      <a:endParaRPr lang="zh-CN" sz="1400" b="0" kern="100" dirty="0">
                        <a:solidFill>
                          <a:srgbClr val="003366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46446" marR="46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23528" y="5826750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</a:rPr>
              <a:t>* </a:t>
            </a:r>
            <a:r>
              <a:rPr lang="zh-CN" altLang="zh-CN" sz="1600" dirty="0" smtClean="0">
                <a:solidFill>
                  <a:srgbClr val="C00000"/>
                </a:solidFill>
              </a:rPr>
              <a:t>对于全电压（</a:t>
            </a:r>
            <a:r>
              <a:rPr lang="en-US" altLang="zh-CN" sz="1600" dirty="0" smtClean="0">
                <a:solidFill>
                  <a:srgbClr val="C00000"/>
                </a:solidFill>
              </a:rPr>
              <a:t>90V~265V</a:t>
            </a:r>
            <a:r>
              <a:rPr lang="zh-CN" altLang="zh-CN" sz="1600" dirty="0" smtClean="0">
                <a:solidFill>
                  <a:srgbClr val="C00000"/>
                </a:solidFill>
              </a:rPr>
              <a:t>）应用，对应的驱动电流能力会降低</a:t>
            </a:r>
            <a:r>
              <a:rPr lang="en-US" altLang="zh-CN" sz="1600" dirty="0" smtClean="0">
                <a:solidFill>
                  <a:srgbClr val="C00000"/>
                </a:solidFill>
              </a:rPr>
              <a:t>20mA~40mA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832" y="4462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MT782X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驱动能力介绍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0" y="78904"/>
            <a:ext cx="7164288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MT781X</a:t>
            </a:r>
            <a:r>
              <a:rPr lang="en-US" altLang="zh-CN" sz="25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en-US" altLang="zh-CN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– </a:t>
            </a:r>
            <a:r>
              <a:rPr lang="zh-CN" altLang="en-US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防潮抗</a:t>
            </a:r>
            <a:r>
              <a:rPr lang="en-US" altLang="zh-CN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OVP</a:t>
            </a:r>
            <a:r>
              <a:rPr lang="zh-CN" altLang="en-US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干扰，低</a:t>
            </a:r>
            <a:r>
              <a:rPr lang="en-US" altLang="zh-CN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</a:t>
            </a:r>
            <a:r>
              <a:rPr lang="zh-CN" altLang="en-US" sz="25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</a:t>
            </a:r>
            <a:endParaRPr lang="en-US" altLang="en-US" sz="25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891418"/>
            <a:ext cx="6984776" cy="412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5"/>
          <p:cNvGrpSpPr/>
          <p:nvPr/>
        </p:nvGrpSpPr>
        <p:grpSpPr>
          <a:xfrm>
            <a:off x="1871785" y="4931957"/>
            <a:ext cx="5580535" cy="873307"/>
            <a:chOff x="1715891" y="4782916"/>
            <a:chExt cx="5580535" cy="873307"/>
          </a:xfrm>
        </p:grpSpPr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123728" y="5157192"/>
              <a:ext cx="5120779" cy="499031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buFont typeface="Wingdings" panose="05000000000000000000" pitchFamily="2" charset="2"/>
                <a:buNone/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buFont typeface="Wingdings" panose="05000000000000000000" pitchFamily="2" charset="2"/>
                <a:buNone/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332485">
              <a:off x="1715891" y="4782916"/>
              <a:ext cx="426372" cy="68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>
              <a:off x="2123728" y="5229200"/>
              <a:ext cx="51726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  <a:latin typeface="+mj-ea"/>
                  <a:ea typeface="+mj-ea"/>
                </a:rPr>
                <a:t>PCB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+mj-ea"/>
                  <a:ea typeface="+mj-ea"/>
                </a:rPr>
                <a:t>板潮湿，</a:t>
              </a:r>
              <a:r>
                <a:rPr lang="en-US" altLang="zh-CN" sz="1600" dirty="0" err="1" smtClean="0">
                  <a:solidFill>
                    <a:srgbClr val="FF0000"/>
                  </a:solidFill>
                  <a:latin typeface="+mj-ea"/>
                  <a:ea typeface="+mj-ea"/>
                </a:rPr>
                <a:t>Rovp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+mj-ea"/>
                  <a:ea typeface="+mj-ea"/>
                </a:rPr>
                <a:t>下降，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+mj-ea"/>
                  <a:ea typeface="+mj-ea"/>
                </a:rPr>
                <a:t>OVP</a:t>
              </a:r>
              <a:r>
                <a:rPr lang="zh-CN" altLang="en-US" sz="1600" dirty="0" smtClean="0">
                  <a:solidFill>
                    <a:srgbClr val="FF0000"/>
                  </a:solidFill>
                  <a:latin typeface="+mj-ea"/>
                  <a:ea typeface="+mj-ea"/>
                </a:rPr>
                <a:t>门限值上升，不闪灯</a:t>
              </a:r>
              <a:endParaRPr lang="en-US" altLang="zh-CN" sz="16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44624"/>
            <a:ext cx="4139952" cy="504056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buNone/>
              <a:defRPr/>
            </a:pPr>
            <a:r>
              <a:rPr lang="zh-CN" altLang="en-US" sz="2600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公司简介</a:t>
            </a:r>
            <a:r>
              <a:rPr lang="en-US" altLang="zh-CN" sz="2600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</a:t>
            </a:r>
            <a:endParaRPr lang="en-US" altLang="zh-CN" sz="2600" kern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8B504-D429-4E44-89C3-B530D31D238A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81000" y="609600"/>
            <a:ext cx="8458200" cy="259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CN" b="0" dirty="0">
              <a:solidFill>
                <a:srgbClr val="0E2A7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1600" b="0" dirty="0">
                <a:solidFill>
                  <a:srgbClr val="0E2A7C"/>
                </a:solidFill>
              </a:rPr>
              <a:t>一家专注于</a:t>
            </a:r>
            <a:r>
              <a:rPr lang="en-US" altLang="zh-CN" sz="1600" b="0" dirty="0">
                <a:solidFill>
                  <a:srgbClr val="0E2A7C"/>
                </a:solidFill>
              </a:rPr>
              <a:t>LED</a:t>
            </a:r>
            <a:r>
              <a:rPr lang="zh-CN" altLang="en-US" sz="1600" b="0" dirty="0">
                <a:solidFill>
                  <a:srgbClr val="0E2A7C"/>
                </a:solidFill>
              </a:rPr>
              <a:t>驱动</a:t>
            </a:r>
            <a:r>
              <a:rPr lang="en-US" altLang="zh-CN" sz="1600" b="0" dirty="0">
                <a:solidFill>
                  <a:srgbClr val="0E2A7C"/>
                </a:solidFill>
              </a:rPr>
              <a:t>IC</a:t>
            </a:r>
            <a:r>
              <a:rPr lang="zh-CN" altLang="en-US" sz="1600" b="0" dirty="0">
                <a:solidFill>
                  <a:srgbClr val="0E2A7C"/>
                </a:solidFill>
              </a:rPr>
              <a:t>、模拟和电源管理芯片设计和销售的国家级高新技术企业</a:t>
            </a:r>
            <a:endParaRPr lang="en-US" altLang="zh-CN" sz="1600" b="0" dirty="0">
              <a:solidFill>
                <a:srgbClr val="0E2A7C"/>
              </a:solidFill>
            </a:endParaRPr>
          </a:p>
          <a:p>
            <a:pPr marL="342900" indent="-342900">
              <a:buClr>
                <a:schemeClr val="accent2"/>
              </a:buClr>
              <a:buBlip>
                <a:blip r:embed="rId1"/>
              </a:buBlip>
            </a:pPr>
            <a:r>
              <a:rPr lang="zh-CN" altLang="en-US" sz="1600" b="0" dirty="0">
                <a:solidFill>
                  <a:srgbClr val="0E2A7C"/>
                </a:solidFill>
              </a:rPr>
              <a:t>由国家“千人计划”专家及多位经验丰富、美国硅谷归国的技术和管理专家创办</a:t>
            </a:r>
            <a:endParaRPr lang="en-US" altLang="zh-CN" sz="1600" b="0" dirty="0">
              <a:solidFill>
                <a:srgbClr val="0E2A7C"/>
              </a:solidFill>
            </a:endParaRPr>
          </a:p>
          <a:p>
            <a:pPr marL="342900" indent="-342900">
              <a:buClr>
                <a:schemeClr val="accent2"/>
              </a:buClr>
              <a:buBlip>
                <a:blip r:embed="rId1"/>
              </a:buBlip>
            </a:pPr>
            <a:r>
              <a:rPr lang="zh-CN" altLang="en-US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引入国际著名风险投资机构</a:t>
            </a:r>
            <a:endParaRPr lang="en-US" altLang="zh-CN" sz="1600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r>
              <a:rPr lang="zh-CN" altLang="en-US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致力于技术创新，</a:t>
            </a:r>
            <a:r>
              <a:rPr lang="en-US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40+</a:t>
            </a:r>
            <a:r>
              <a:rPr lang="zh-CN" altLang="en-US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国内外专利</a:t>
            </a:r>
            <a:endParaRPr lang="en-US" altLang="zh-CN" sz="1600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r>
              <a:rPr lang="en-US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8</a:t>
            </a:r>
            <a:r>
              <a:rPr lang="zh-CN" altLang="en-US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大系列、</a:t>
            </a:r>
            <a:r>
              <a:rPr lang="en-US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60+</a:t>
            </a:r>
            <a:r>
              <a:rPr lang="zh-CN" altLang="en-US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款产品，涵盖室内、户外所有通用照明领域 </a:t>
            </a:r>
            <a:endParaRPr lang="en-US" altLang="zh-CN" sz="1600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Blip>
                <a:blip r:embed="rId1"/>
              </a:buBlip>
            </a:pPr>
            <a:r>
              <a:rPr lang="zh-CN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单级高功率因素算法和恒流算法首创者，</a:t>
            </a:r>
            <a:r>
              <a:rPr lang="zh-CN" altLang="en-US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建立</a:t>
            </a:r>
            <a:r>
              <a:rPr lang="zh-CN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简洁高功率因素</a:t>
            </a:r>
            <a:r>
              <a:rPr lang="en-US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LED</a:t>
            </a:r>
            <a:r>
              <a:rPr lang="zh-CN" altLang="zh-CN" sz="1600" b="0" dirty="0">
                <a:solidFill>
                  <a:srgbClr val="0E2A7C"/>
                </a:solidFill>
                <a:latin typeface="宋体" panose="02010600030101010101" pitchFamily="2" charset="-122"/>
              </a:rPr>
              <a:t>驱动芯片设计里程碑</a:t>
            </a:r>
            <a:endParaRPr lang="en-US" altLang="zh-CN" sz="1600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None/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b="0" dirty="0">
              <a:solidFill>
                <a:srgbClr val="0E2A7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CN" b="0" dirty="0">
              <a:solidFill>
                <a:srgbClr val="0E2A7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b="0" dirty="0">
              <a:solidFill>
                <a:srgbClr val="0E2A7C"/>
              </a:solidFill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381000" y="4258675"/>
            <a:ext cx="3983831" cy="9787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zh-TW" b="0" dirty="0">
              <a:solidFill>
                <a:srgbClr val="0E2A7C"/>
              </a:solidFill>
              <a:latin typeface="宋体" panose="02010600030101010101" pitchFamily="2" charset="-122"/>
            </a:endParaRPr>
          </a:p>
          <a:p>
            <a:pPr marL="342900" indent="-342900">
              <a:buClr>
                <a:schemeClr val="accent2"/>
              </a:buClr>
              <a:buBlip>
                <a:blip r:embed="rId1"/>
              </a:buBlip>
            </a:pPr>
            <a:endParaRPr lang="en-US" altLang="zh-CN" dirty="0">
              <a:solidFill>
                <a:srgbClr val="006600"/>
              </a:solidFill>
              <a:latin typeface="宋体" panose="02010600030101010101" pitchFamily="2" charset="-122"/>
            </a:endParaRPr>
          </a:p>
        </p:txBody>
      </p:sp>
      <p:pic>
        <p:nvPicPr>
          <p:cNvPr id="23" name="Picture 1" descr="C:\Users\nicole\AppData\Roaming\Tencent\Users\958662895\QQ\WinTemp\RichOle\)}@4]@PG`O}@]GL~(QR0M)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83" y="3212976"/>
            <a:ext cx="4109325" cy="2736304"/>
          </a:xfrm>
          <a:prstGeom prst="rect">
            <a:avLst/>
          </a:prstGeom>
          <a:noFill/>
        </p:spPr>
      </p:pic>
      <p:pic>
        <p:nvPicPr>
          <p:cNvPr id="25" name="Picture 3" descr="C:\Users\nicole\AppData\Roaming\Tencent\Users\958662895\QQ\WinTemp\RichOle\TL_]$Z~WQ0HB9129$4P0D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851094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308" y="44624"/>
            <a:ext cx="4839723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带调光接口非隔离驱动芯片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" name="表格 12"/>
          <p:cNvGraphicFramePr>
            <a:graphicFrameLocks noGrp="1"/>
          </p:cNvGraphicFramePr>
          <p:nvPr/>
        </p:nvGraphicFramePr>
        <p:xfrm>
          <a:off x="323529" y="1052736"/>
          <a:ext cx="8496943" cy="3997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143"/>
                <a:gridCol w="1584176"/>
                <a:gridCol w="1008112"/>
                <a:gridCol w="792088"/>
                <a:gridCol w="1224136"/>
                <a:gridCol w="792088"/>
                <a:gridCol w="1074167"/>
                <a:gridCol w="726033"/>
              </a:tblGrid>
              <a:tr h="51471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宋体" panose="02010600030101010101" pitchFamily="2" charset="-122"/>
                        </a:rPr>
                        <a:t>PWM/Analog Dimming 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宋体" panose="02010600030101010101" pitchFamily="2" charset="-122"/>
                        </a:rPr>
                        <a:t>系列产品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4304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+mj-lt"/>
                        </a:rPr>
                        <a:t>型号</a:t>
                      </a:r>
                      <a:endParaRPr lang="zh-CN" altLang="en-US" b="1" dirty="0">
                        <a:latin typeface="+mj-lt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描述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最大功率</a:t>
                      </a:r>
                      <a:endParaRPr kumimoji="0" lang="zh-CN" alt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功率因数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调光接口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开路限压可设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封装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量产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8486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MT7860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外置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MOS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80W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&gt;0.9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PWM/Analog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SOT23-6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68486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MT7815B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500V MOS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PWM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SOT23-6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68486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MT7816B/BD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500V MOS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24/36W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PWM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SOP8/DIP7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684868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MT7817BD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500V MOS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50W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&gt;0.5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PWM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DIP7</a:t>
                      </a:r>
                      <a:endParaRPr kumimoji="0" lang="en-US" altLang="zh-CN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已量产</a:t>
                      </a:r>
                      <a:endParaRPr kumimoji="0" lang="zh-CN" alt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nicole\AppData\Roaming\Tencent\Users\958662895\QQ\WinTemp\RichOle\5IA58`S3CT1V{)W24QRT2DY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692696"/>
            <a:ext cx="6210300" cy="3571875"/>
          </a:xfrm>
          <a:prstGeom prst="rect">
            <a:avLst/>
          </a:prstGeom>
          <a:noFill/>
        </p:spPr>
      </p:pic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0" y="0"/>
            <a:ext cx="7164288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MT7860 </a:t>
            </a:r>
            <a:r>
              <a:rPr lang="en-US" altLang="zh-CN" sz="2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</a:t>
            </a:r>
            <a:r>
              <a:rPr lang="zh-CN" altLang="en-US" sz="2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带</a:t>
            </a:r>
            <a:r>
              <a:rPr lang="en-US" altLang="zh-CN" sz="2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PWM/Analog</a:t>
            </a:r>
            <a:r>
              <a:rPr lang="zh-CN" altLang="en-US" sz="2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</a:t>
            </a:r>
            <a:r>
              <a:rPr lang="zh-CN" altLang="en-US" sz="2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光接口高</a:t>
            </a:r>
            <a:r>
              <a:rPr lang="en-US" altLang="zh-CN" sz="2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 </a:t>
            </a:r>
            <a:r>
              <a:rPr lang="zh-CN" altLang="en-US" sz="22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非隔离芯片</a:t>
            </a:r>
            <a:endParaRPr lang="en-US" altLang="en-US" sz="22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87525" y="4298121"/>
            <a:ext cx="4976763" cy="182817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None/>
              <a:defRPr/>
            </a:pPr>
            <a:endParaRPr lang="en-US" altLang="zh-CN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defRPr/>
            </a:pPr>
            <a:endParaRPr lang="en-US" altLang="zh-CN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None/>
              <a:defRPr/>
            </a:pPr>
            <a:endParaRPr lang="en-US" altLang="zh-CN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351630" y="4371966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+mj-ea"/>
                <a:ea typeface="+mj-ea"/>
              </a:rPr>
              <a:t>主要特点： </a:t>
            </a:r>
            <a:endParaRPr lang="en-US" altLang="zh-CN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CN" sz="700" dirty="0" smtClean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  全电压 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PF &gt; 0.9</a:t>
            </a:r>
            <a:endParaRPr lang="en-US" altLang="zh-CN" sz="16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  LED </a:t>
            </a: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电流精度高 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(±3%) </a:t>
            </a:r>
            <a:endParaRPr lang="en-US" altLang="zh-CN" sz="16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  优异的线性调整度和负载调整度 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(±2%) </a:t>
            </a:r>
            <a:endParaRPr lang="en-US" altLang="zh-CN" sz="16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  准谐振工作模式 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(QRM) </a:t>
            </a:r>
            <a:endParaRPr lang="en-US" altLang="zh-CN" sz="16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  单压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220V </a:t>
            </a: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实现最低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1%</a:t>
            </a:r>
            <a:r>
              <a:rPr lang="zh-CN" altLang="en-US" sz="1600" dirty="0" smtClean="0">
                <a:solidFill>
                  <a:srgbClr val="002060"/>
                </a:solidFill>
                <a:latin typeface="+mj-ea"/>
                <a:ea typeface="+mj-ea"/>
              </a:rPr>
              <a:t>调光深度，全压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3%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32485">
            <a:off x="1915080" y="3990829"/>
            <a:ext cx="426372" cy="6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爆炸形 1 13"/>
          <p:cNvSpPr/>
          <p:nvPr/>
        </p:nvSpPr>
        <p:spPr bwMode="auto">
          <a:xfrm>
            <a:off x="6156176" y="2420888"/>
            <a:ext cx="2736304" cy="2088232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8752" y="2996952"/>
            <a:ext cx="1584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      高</a:t>
            </a:r>
            <a:r>
              <a:rPr lang="en-US" altLang="zh-CN" dirty="0" smtClean="0">
                <a:solidFill>
                  <a:srgbClr val="FF0000"/>
                </a:solidFill>
              </a:rPr>
              <a:t>PF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低达</a:t>
            </a:r>
            <a:r>
              <a:rPr lang="en-US" altLang="zh-CN" dirty="0" smtClean="0">
                <a:solidFill>
                  <a:srgbClr val="FF0000"/>
                </a:solidFill>
              </a:rPr>
              <a:t>1% </a:t>
            </a:r>
            <a:r>
              <a:rPr lang="zh-CN" altLang="en-US" dirty="0" smtClean="0">
                <a:solidFill>
                  <a:srgbClr val="FF0000"/>
                </a:solidFill>
              </a:rPr>
              <a:t>调光深度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Program Files\QQ\Users\437951902\Image\C2C\Y`SPS~T[R[2(13N3EA~V_O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1604" y="928670"/>
            <a:ext cx="5000660" cy="3100569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7288"/>
            <a:ext cx="6732240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MT7816B 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带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PWM/Analog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光</a:t>
            </a:r>
            <a:r>
              <a:rPr lang="en-US" altLang="zh-CN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LPF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非隔离驱动</a:t>
            </a:r>
            <a:endParaRPr lang="en-US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499867" y="2571744"/>
            <a:ext cx="7235487" cy="3626558"/>
            <a:chOff x="1499867" y="2571744"/>
            <a:chExt cx="7235487" cy="3626558"/>
          </a:xfrm>
        </p:grpSpPr>
        <p:sp>
          <p:nvSpPr>
            <p:cNvPr id="12" name="爆炸形 1 13"/>
            <p:cNvSpPr/>
            <p:nvPr/>
          </p:nvSpPr>
          <p:spPr bwMode="auto">
            <a:xfrm>
              <a:off x="6215074" y="2571744"/>
              <a:ext cx="2520280" cy="2160240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772312" y="4370129"/>
              <a:ext cx="4976763" cy="1828173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buFont typeface="Wingdings" panose="05000000000000000000" pitchFamily="2" charset="2"/>
                <a:buNone/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buFont typeface="Wingdings" panose="05000000000000000000" pitchFamily="2" charset="2"/>
                <a:buNone/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矩形 45"/>
            <p:cNvSpPr/>
            <p:nvPr/>
          </p:nvSpPr>
          <p:spPr>
            <a:xfrm>
              <a:off x="1936416" y="4443974"/>
              <a:ext cx="4939839" cy="1738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+mj-ea"/>
                  <a:ea typeface="+mj-ea"/>
                </a:rPr>
                <a:t>主要特点： </a:t>
              </a:r>
              <a:endParaRPr lang="en-US" altLang="zh-CN" sz="1600" dirty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endParaRPr lang="en-US" altLang="zh-CN" sz="8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rgbClr val="002060"/>
                  </a:solidFill>
                  <a:latin typeface="+mj-ea"/>
                  <a:ea typeface="+mj-ea"/>
                </a:rPr>
                <a:t>  LED </a:t>
              </a: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电流精度高 </a:t>
              </a:r>
              <a:r>
                <a:rPr lang="en-US" altLang="zh-CN" sz="1600" dirty="0">
                  <a:solidFill>
                    <a:srgbClr val="002060"/>
                  </a:solidFill>
                  <a:latin typeface="+mj-ea"/>
                  <a:ea typeface="+mj-ea"/>
                </a:rPr>
                <a:t>(±3%) </a:t>
              </a:r>
              <a:endParaRPr lang="en-US" altLang="zh-CN" sz="16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  优异的线性调整度和负载调整度 </a:t>
              </a:r>
              <a:r>
                <a:rPr lang="en-US" altLang="zh-CN" sz="1600" dirty="0">
                  <a:solidFill>
                    <a:srgbClr val="002060"/>
                  </a:solidFill>
                  <a:latin typeface="+mj-ea"/>
                  <a:ea typeface="+mj-ea"/>
                </a:rPr>
                <a:t>(±1%) </a:t>
              </a:r>
              <a:endParaRPr lang="en-US" altLang="zh-CN" sz="16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  临界导通工作模式 </a:t>
              </a:r>
              <a:r>
                <a:rPr lang="en-US" altLang="zh-CN" sz="1600" dirty="0">
                  <a:solidFill>
                    <a:srgbClr val="002060"/>
                  </a:solidFill>
                  <a:latin typeface="+mj-ea"/>
                  <a:ea typeface="+mj-ea"/>
                </a:rPr>
                <a:t>(CRM) </a:t>
              </a:r>
              <a:endParaRPr lang="en-US" altLang="zh-CN" sz="16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  精准</a:t>
              </a:r>
              <a:r>
                <a:rPr lang="en-US" altLang="zh-CN" sz="1600" dirty="0">
                  <a:solidFill>
                    <a:srgbClr val="002060"/>
                  </a:solidFill>
                  <a:latin typeface="+mj-ea"/>
                  <a:ea typeface="+mj-ea"/>
                </a:rPr>
                <a:t>PWM </a:t>
              </a: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调光，全电压实现最低</a:t>
              </a:r>
              <a:r>
                <a:rPr lang="en-US" altLang="zh-CN" sz="1600" dirty="0">
                  <a:solidFill>
                    <a:srgbClr val="002060"/>
                  </a:solidFill>
                  <a:latin typeface="+mj-ea"/>
                  <a:ea typeface="+mj-ea"/>
                </a:rPr>
                <a:t>1%</a:t>
              </a: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调光深度</a:t>
              </a:r>
              <a:endParaRPr lang="en-US" altLang="zh-CN" sz="16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  </a:t>
              </a:r>
              <a:r>
                <a:rPr lang="zh-CN" altLang="en-US" sz="1600" dirty="0" smtClean="0">
                  <a:solidFill>
                    <a:srgbClr val="002060"/>
                  </a:solidFill>
                  <a:latin typeface="+mj-ea"/>
                  <a:ea typeface="+mj-ea"/>
                </a:rPr>
                <a:t>带防潮设计开路</a:t>
              </a:r>
              <a:r>
                <a:rPr lang="zh-CN" altLang="en-US" sz="1600" dirty="0">
                  <a:solidFill>
                    <a:srgbClr val="002060"/>
                  </a:solidFill>
                  <a:latin typeface="+mj-ea"/>
                  <a:ea typeface="+mj-ea"/>
                </a:rPr>
                <a:t>限压功能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332485">
              <a:off x="1499867" y="4062837"/>
              <a:ext cx="426372" cy="686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588224" y="3284984"/>
              <a:ext cx="187220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无频闪，         低</a:t>
              </a:r>
              <a:r>
                <a:rPr lang="zh-CN" altLang="en-US" dirty="0">
                  <a:solidFill>
                    <a:srgbClr val="FF0000"/>
                  </a:solidFill>
                </a:rPr>
                <a:t>达</a:t>
              </a:r>
              <a:r>
                <a:rPr lang="en-US" altLang="zh-CN" dirty="0">
                  <a:solidFill>
                    <a:srgbClr val="FF0000"/>
                  </a:solidFill>
                </a:rPr>
                <a:t>1% </a:t>
              </a:r>
              <a:r>
                <a:rPr lang="zh-CN" altLang="en-US" dirty="0">
                  <a:solidFill>
                    <a:srgbClr val="FF0000"/>
                  </a:solidFill>
                </a:rPr>
                <a:t>调光   深度</a:t>
              </a:r>
              <a:endParaRPr lang="zh-CN" altLang="en-US" dirty="0">
                <a:solidFill>
                  <a:srgbClr val="FF0000"/>
                </a:solidFill>
              </a:endParaRPr>
            </a:p>
            <a:p>
              <a:pPr algn="ctr"/>
              <a:endParaRPr lang="zh-CN" altLang="en-US"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C:\Users\nicole\AppData\Roaming\Tencent\Users\958662895\QQ\WinTemp\RichOle\E6NEUVDZTK~5XDG@VAV48`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11413" y="849313"/>
            <a:ext cx="3960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860800"/>
            <a:ext cx="37861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灯片编号占位符 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6784C1-E1F3-4E80-B086-432D812AC2ED}" type="slidenum">
              <a:rPr lang="zh-CN" altLang="en-US" smtClean="0"/>
            </a:fld>
            <a:endParaRPr lang="zh-CN" altLang="en-US" smtClean="0"/>
          </a:p>
        </p:txBody>
      </p:sp>
      <p:sp>
        <p:nvSpPr>
          <p:cNvPr id="614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615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80975" y="44450"/>
            <a:ext cx="9144000" cy="6096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中宋" panose="02010600040101010101" pitchFamily="2" charset="-122"/>
                <a:cs typeface="+mn-ea"/>
                <a:sym typeface="+mn-ea"/>
              </a:rPr>
              <a:t>市场上主要</a:t>
            </a:r>
            <a:r>
              <a:rPr lang="en-US" altLang="zh-CN" sz="240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中宋" panose="02010600040101010101" pitchFamily="2" charset="-122"/>
                <a:cs typeface="+mn-ea"/>
                <a:sym typeface="+mn-ea"/>
              </a:rPr>
              <a:t>LPF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华文中宋" panose="02010600040101010101" pitchFamily="2" charset="-122"/>
                <a:cs typeface="+mn-ea"/>
                <a:sym typeface="+mn-ea"/>
              </a:rPr>
              <a:t>调光芯片应用对比</a:t>
            </a:r>
            <a:r>
              <a:rPr lang="en-US" altLang="zh-CN" sz="2400" kern="0" dirty="0">
                <a:solidFill>
                  <a:schemeClr val="tx1"/>
                </a:solidFill>
                <a:latin typeface="+mj-lt"/>
                <a:ea typeface="华文中宋" panose="02010600040101010101" pitchFamily="2" charset="-122"/>
                <a:cs typeface="+mj-cs"/>
              </a:rPr>
              <a:t> </a:t>
            </a:r>
            <a:endParaRPr lang="en-US" altLang="zh-CN" sz="2400" kern="0" dirty="0">
              <a:solidFill>
                <a:schemeClr val="tx1"/>
              </a:solidFill>
              <a:latin typeface="+mj-lt"/>
              <a:ea typeface="华文中宋" panose="02010600040101010101" pitchFamily="2" charset="-122"/>
              <a:cs typeface="+mj-cs"/>
            </a:endParaRPr>
          </a:p>
        </p:txBody>
      </p:sp>
      <p:sp>
        <p:nvSpPr>
          <p:cNvPr id="16404" name="圆角矩形标注 25"/>
          <p:cNvSpPr/>
          <p:nvPr/>
        </p:nvSpPr>
        <p:spPr>
          <a:xfrm>
            <a:off x="6588125" y="5805488"/>
            <a:ext cx="1146175" cy="590550"/>
          </a:xfrm>
          <a:prstGeom prst="wedgeRoundRectCallout">
            <a:avLst>
              <a:gd name="adj1" fmla="val -98519"/>
              <a:gd name="adj2" fmla="val -254963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285750" algn="ctr">
              <a:lnSpc>
                <a:spcPts val="1675"/>
              </a:lnSpc>
              <a:defRPr/>
            </a:pPr>
            <a:endParaRPr lang="zh-CN" altLang="en-US" sz="1400" noProof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55" name="TextBox 35"/>
          <p:cNvSpPr txBox="1">
            <a:spLocks noChangeArrowheads="1"/>
          </p:cNvSpPr>
          <p:nvPr/>
        </p:nvSpPr>
        <p:spPr bwMode="auto">
          <a:xfrm>
            <a:off x="5999163" y="5856288"/>
            <a:ext cx="22828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仅支持</a:t>
            </a:r>
            <a:endParaRPr lang="zh-CN" altLang="en-US" sz="1400" dirty="0">
              <a:solidFill>
                <a:srgbClr val="FF0000"/>
              </a:solidFill>
            </a:endParaRPr>
          </a:p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单电压应用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6407" name="圆角矩形标注 25"/>
          <p:cNvSpPr/>
          <p:nvPr/>
        </p:nvSpPr>
        <p:spPr>
          <a:xfrm>
            <a:off x="5003800" y="6021388"/>
            <a:ext cx="1258888" cy="404812"/>
          </a:xfrm>
          <a:prstGeom prst="wedgeRoundRectCallout">
            <a:avLst>
              <a:gd name="adj1" fmla="val 24269"/>
              <a:gd name="adj2" fmla="val -148284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285750" algn="ctr">
              <a:lnSpc>
                <a:spcPts val="1675"/>
              </a:lnSpc>
              <a:defRPr/>
            </a:pPr>
            <a:endParaRPr lang="zh-CN" altLang="en-US" sz="1400" noProof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57" name="TextBox 23"/>
          <p:cNvSpPr txBox="1">
            <a:spLocks noChangeArrowheads="1"/>
          </p:cNvSpPr>
          <p:nvPr/>
        </p:nvSpPr>
        <p:spPr bwMode="auto">
          <a:xfrm>
            <a:off x="4930775" y="6059488"/>
            <a:ext cx="142875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400">
                <a:solidFill>
                  <a:srgbClr val="FF0000"/>
                </a:solidFill>
              </a:rPr>
              <a:t>VCC</a:t>
            </a:r>
            <a:r>
              <a:rPr lang="zh-CN" altLang="en-US" sz="1400">
                <a:solidFill>
                  <a:srgbClr val="FF0000"/>
                </a:solidFill>
              </a:rPr>
              <a:t>释放电阻</a:t>
            </a:r>
            <a:endParaRPr lang="zh-CN" altLang="en-US" sz="1400">
              <a:solidFill>
                <a:srgbClr val="FF0000"/>
              </a:solidFill>
            </a:endParaRPr>
          </a:p>
          <a:p>
            <a:pPr algn="ctr"/>
            <a:endParaRPr lang="zh-CN" altLang="en-US" sz="1400">
              <a:solidFill>
                <a:srgbClr val="FF0000"/>
              </a:solidFill>
            </a:endParaRPr>
          </a:p>
        </p:txBody>
      </p:sp>
      <p:grpSp>
        <p:nvGrpSpPr>
          <p:cNvPr id="5" name="Group 1"/>
          <p:cNvGrpSpPr/>
          <p:nvPr/>
        </p:nvGrpSpPr>
        <p:grpSpPr bwMode="auto">
          <a:xfrm>
            <a:off x="2224088" y="2470150"/>
            <a:ext cx="4003675" cy="977900"/>
            <a:chOff x="238125" y="4330370"/>
            <a:chExt cx="4004096" cy="977701"/>
          </a:xfrm>
        </p:grpSpPr>
        <p:sp>
          <p:nvSpPr>
            <p:cNvPr id="26" name="圆角矩形标注 25"/>
            <p:cNvSpPr/>
            <p:nvPr/>
          </p:nvSpPr>
          <p:spPr bwMode="auto">
            <a:xfrm>
              <a:off x="2586284" y="4782716"/>
              <a:ext cx="1584492" cy="434886"/>
            </a:xfrm>
            <a:prstGeom prst="wedgeRoundRectCallout">
              <a:avLst>
                <a:gd name="adj1" fmla="val -51069"/>
                <a:gd name="adj2" fmla="val -117528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42950" indent="-285750" algn="ctr">
                <a:lnSpc>
                  <a:spcPts val="1680"/>
                </a:lnSpc>
                <a:buFontTx/>
                <a:buNone/>
                <a:defRPr/>
              </a:pPr>
              <a:endParaRPr lang="zh-CN" altLang="en-US" sz="1400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矩形 6"/>
            <p:cNvSpPr>
              <a:spLocks noChangeArrowheads="1"/>
            </p:cNvSpPr>
            <p:nvPr/>
          </p:nvSpPr>
          <p:spPr bwMode="auto">
            <a:xfrm>
              <a:off x="238125" y="4330370"/>
              <a:ext cx="3983456" cy="9777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FontTx/>
                <a:buNone/>
                <a:defRPr/>
              </a:pPr>
              <a:endParaRPr lang="en-US" altLang="zh-CN" b="0" dirty="0">
                <a:solidFill>
                  <a:srgbClr val="0E2A7C"/>
                </a:solidFill>
                <a:latin typeface="宋体" panose="02010600030101010101" pitchFamily="2" charset="-122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3"/>
                </a:buBlip>
                <a:defRPr/>
              </a:pPr>
              <a:endParaRPr lang="en-US" altLang="zh-TW" b="0" dirty="0">
                <a:solidFill>
                  <a:srgbClr val="0E2A7C"/>
                </a:solidFill>
                <a:latin typeface="宋体" panose="02010600030101010101" pitchFamily="2" charset="-122"/>
              </a:endParaRPr>
            </a:p>
            <a:p>
              <a:pPr marL="342900" indent="-342900">
                <a:buClr>
                  <a:schemeClr val="accent2"/>
                </a:buClr>
                <a:buFontTx/>
                <a:buBlip>
                  <a:blip r:embed="rId3"/>
                </a:buBlip>
                <a:defRPr/>
              </a:pPr>
              <a:endParaRPr lang="en-US" altLang="zh-CN" dirty="0">
                <a:solidFill>
                  <a:srgbClr val="0066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161" name="TextBox 15"/>
            <p:cNvSpPr txBox="1">
              <a:spLocks noChangeArrowheads="1"/>
            </p:cNvSpPr>
            <p:nvPr/>
          </p:nvSpPr>
          <p:spPr bwMode="auto">
            <a:xfrm>
              <a:off x="2168113" y="4785072"/>
              <a:ext cx="2074108" cy="373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rgbClr val="FF0000"/>
                  </a:solidFill>
                </a:rPr>
                <a:t>      防潮可调 </a:t>
              </a:r>
              <a:r>
                <a:rPr lang="en-US" altLang="zh-CN" sz="1400">
                  <a:solidFill>
                    <a:srgbClr val="FF0000"/>
                  </a:solidFill>
                </a:rPr>
                <a:t>OVP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31" name="圆角矩形标注 25"/>
            <p:cNvSpPr/>
            <p:nvPr/>
          </p:nvSpPr>
          <p:spPr bwMode="auto">
            <a:xfrm>
              <a:off x="641392" y="4795413"/>
              <a:ext cx="1624183" cy="422189"/>
            </a:xfrm>
            <a:prstGeom prst="wedgeRoundRectCallout">
              <a:avLst>
                <a:gd name="adj1" fmla="val 63112"/>
                <a:gd name="adj2" fmla="val -217889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42950" indent="-285750" algn="ctr">
                <a:lnSpc>
                  <a:spcPts val="1680"/>
                </a:lnSpc>
                <a:buFontTx/>
                <a:buNone/>
                <a:defRPr/>
              </a:pPr>
              <a:endParaRPr lang="zh-CN" altLang="en-US" sz="1400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3" name="TextBox 18"/>
            <p:cNvSpPr txBox="1">
              <a:spLocks noChangeArrowheads="1"/>
            </p:cNvSpPr>
            <p:nvPr/>
          </p:nvSpPr>
          <p:spPr bwMode="auto">
            <a:xfrm>
              <a:off x="390526" y="4785072"/>
              <a:ext cx="2195511" cy="4154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>
                  <a:solidFill>
                    <a:srgbClr val="FF0000"/>
                  </a:solidFill>
                </a:rPr>
                <a:t>PWM/ Analog</a:t>
              </a:r>
              <a:r>
                <a:rPr lang="zh-CN" altLang="en-US" sz="1400">
                  <a:solidFill>
                    <a:srgbClr val="FF0000"/>
                  </a:solidFill>
                </a:rPr>
                <a:t>调光</a:t>
              </a:r>
              <a:endParaRPr lang="zh-CN" altLang="en-US" sz="1400">
                <a:solidFill>
                  <a:srgbClr val="FF0000"/>
                </a:solidFill>
              </a:endParaRPr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31718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"/>
          <p:cNvGrpSpPr/>
          <p:nvPr/>
        </p:nvGrpSpPr>
        <p:grpSpPr bwMode="auto">
          <a:xfrm>
            <a:off x="900138" y="5943426"/>
            <a:ext cx="3239814" cy="581198"/>
            <a:chOff x="7928" y="4832"/>
            <a:chExt cx="5815" cy="1044"/>
          </a:xfrm>
        </p:grpSpPr>
        <p:sp>
          <p:nvSpPr>
            <p:cNvPr id="2" name="圆角矩形标注 25"/>
            <p:cNvSpPr/>
            <p:nvPr/>
          </p:nvSpPr>
          <p:spPr>
            <a:xfrm>
              <a:off x="11159" y="4832"/>
              <a:ext cx="2325" cy="662"/>
            </a:xfrm>
            <a:prstGeom prst="wedgeRoundRectCallout">
              <a:avLst>
                <a:gd name="adj1" fmla="val -59930"/>
                <a:gd name="adj2" fmla="val -126597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42950" indent="-285750" algn="ctr">
                <a:lnSpc>
                  <a:spcPts val="1675"/>
                </a:lnSpc>
                <a:defRPr/>
              </a:pPr>
              <a:endParaRPr lang="zh-CN" altLang="en-US" sz="1400" noProof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6" name="TextBox 24"/>
            <p:cNvSpPr txBox="1">
              <a:spLocks noChangeArrowheads="1"/>
            </p:cNvSpPr>
            <p:nvPr/>
          </p:nvSpPr>
          <p:spPr bwMode="auto">
            <a:xfrm>
              <a:off x="10998" y="4936"/>
              <a:ext cx="2745" cy="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OVP</a:t>
              </a:r>
              <a:r>
                <a:rPr lang="zh-CN" altLang="en-US" sz="1400">
                  <a:solidFill>
                    <a:srgbClr val="FF0000"/>
                  </a:solidFill>
                </a:rPr>
                <a:t>不防潮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pPr algn="ctr"/>
              <a:endParaRPr lang="zh-CN" altLang="en-US" sz="1400">
                <a:solidFill>
                  <a:srgbClr val="FF0000"/>
                </a:solidFill>
              </a:endParaRPr>
            </a:p>
          </p:txBody>
        </p:sp>
        <p:sp>
          <p:nvSpPr>
            <p:cNvPr id="3" name="圆角矩形标注 25"/>
            <p:cNvSpPr/>
            <p:nvPr/>
          </p:nvSpPr>
          <p:spPr>
            <a:xfrm>
              <a:off x="7928" y="4832"/>
              <a:ext cx="2584" cy="613"/>
            </a:xfrm>
            <a:prstGeom prst="wedgeRoundRectCallout">
              <a:avLst>
                <a:gd name="adj1" fmla="val 40801"/>
                <a:gd name="adj2" fmla="val -145946"/>
                <a:gd name="adj3" fmla="val 16667"/>
              </a:avLst>
            </a:prstGeom>
            <a:solidFill>
              <a:schemeClr val="accent4">
                <a:lumMod val="9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42950" indent="-285750" algn="ctr">
                <a:lnSpc>
                  <a:spcPts val="1675"/>
                </a:lnSpc>
                <a:defRPr/>
              </a:pPr>
              <a:endParaRPr lang="zh-CN" altLang="en-US" sz="1400" noProof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68" name="TextBox 20"/>
            <p:cNvSpPr txBox="1">
              <a:spLocks noChangeArrowheads="1"/>
            </p:cNvSpPr>
            <p:nvPr/>
          </p:nvSpPr>
          <p:spPr bwMode="auto">
            <a:xfrm>
              <a:off x="7991" y="4907"/>
              <a:ext cx="2450" cy="9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VCC</a:t>
              </a:r>
              <a:r>
                <a:rPr lang="zh-CN" altLang="en-US" sz="1400">
                  <a:solidFill>
                    <a:srgbClr val="FF0000"/>
                  </a:solidFill>
                </a:rPr>
                <a:t>释放电阻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pPr algn="ctr"/>
              <a:endParaRPr lang="zh-CN" alt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63688" y="3573016"/>
            <a:ext cx="12961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竞争型号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3429000"/>
            <a:ext cx="12961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竞争型号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FCB69E-365E-468E-983E-EDABD95F73E7}" type="slidenum">
              <a:rPr lang="zh-CN" altLang="en-US" smtClean="0"/>
            </a:fld>
            <a:endParaRPr lang="zh-CN" altLang="en-US" smtClean="0"/>
          </a:p>
        </p:txBody>
      </p:sp>
      <p:sp>
        <p:nvSpPr>
          <p:cNvPr id="7171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7172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5963" y="714375"/>
            <a:ext cx="8458200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zh-CN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charset="0"/>
              <a:buNone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、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模拟调光优势表现：</a:t>
            </a: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</a:b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charset="0"/>
              <a:buNone/>
              <a:defRPr/>
            </a:pP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              调光无频闪</a:t>
            </a: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</a:b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              无需对电感浸漆，既可无噪声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、频闪对比图</a:t>
            </a:r>
            <a:b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</a:br>
            <a:b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手机拍摄下：市面其他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PWM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调光产品（频闪严重）和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MT7816B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（无频闪）对比图</a:t>
            </a: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zh-CN" sz="1400" b="0" dirty="0">
              <a:solidFill>
                <a:srgbClr val="0E2A7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7188" y="3571875"/>
            <a:ext cx="8429625" cy="264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  <a:defRPr/>
            </a:pPr>
            <a:endParaRPr lang="zh-CN" altLang="en-US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endParaRPr lang="en-US" altLang="zh-CN" sz="1200" b="0" dirty="0">
              <a:solidFill>
                <a:srgbClr val="0E2A7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endParaRPr lang="en-US" altLang="zh-CN" sz="1200" b="0" dirty="0">
              <a:solidFill>
                <a:srgbClr val="0E2A7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endParaRPr lang="en-US" altLang="zh-CN" sz="1200" b="0" dirty="0">
              <a:solidFill>
                <a:srgbClr val="0E2A7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zh-CN" sz="1200" b="0" dirty="0">
              <a:solidFill>
                <a:srgbClr val="0E2A7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80975" y="44450"/>
            <a:ext cx="9144000" cy="6096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MT7815B/16B/17B</a:t>
            </a:r>
            <a:r>
              <a:rPr lang="zh-CN" altLang="en-US" sz="2400" kern="0" dirty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模拟调光</a:t>
            </a:r>
            <a:endParaRPr lang="zh-CN" altLang="en-US" sz="2400" kern="0" dirty="0">
              <a:solidFill>
                <a:schemeClr val="tx1"/>
              </a:solidFill>
              <a:latin typeface="+mn-ea"/>
              <a:ea typeface="+mn-ea"/>
              <a:cs typeface="+mj-cs"/>
            </a:endParaRPr>
          </a:p>
        </p:txBody>
      </p:sp>
      <p:pic>
        <p:nvPicPr>
          <p:cNvPr id="7176" name="图片 13" descr="d0d359fe-7d54-4d74-ac5c-6c204322ee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679825"/>
            <a:ext cx="30607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图片 14" descr="fd8cbb17-b961-48a4-9461-12d6d35473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646488"/>
            <a:ext cx="3095625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 2050"/>
          <p:cNvSpPr>
            <a:spLocks noChangeArrowheads="1"/>
          </p:cNvSpPr>
          <p:nvPr/>
        </p:nvSpPr>
        <p:spPr bwMode="auto">
          <a:xfrm>
            <a:off x="1187450" y="1635125"/>
            <a:ext cx="209550" cy="20955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 2050"/>
          <p:cNvSpPr>
            <a:spLocks noChangeArrowheads="1"/>
          </p:cNvSpPr>
          <p:nvPr/>
        </p:nvSpPr>
        <p:spPr bwMode="auto">
          <a:xfrm>
            <a:off x="1187450" y="2066925"/>
            <a:ext cx="209550" cy="209550"/>
          </a:xfrm>
          <a:custGeom>
            <a:avLst/>
            <a:gdLst>
              <a:gd name="T0" fmla="*/ 2147483647 w 1360"/>
              <a:gd name="T1" fmla="*/ 2147483647 h 1358"/>
              <a:gd name="T2" fmla="*/ 2147483647 w 1360"/>
              <a:gd name="T3" fmla="*/ 2147483647 h 1358"/>
              <a:gd name="T4" fmla="*/ 2147483647 w 1360"/>
              <a:gd name="T5" fmla="*/ 2147483647 h 1358"/>
              <a:gd name="T6" fmla="*/ 2147483647 w 1360"/>
              <a:gd name="T7" fmla="*/ 2147483647 h 1358"/>
              <a:gd name="T8" fmla="*/ 2147483647 w 1360"/>
              <a:gd name="T9" fmla="*/ 2147483647 h 1358"/>
              <a:gd name="T10" fmla="*/ 2147483647 w 1360"/>
              <a:gd name="T11" fmla="*/ 2147483647 h 1358"/>
              <a:gd name="T12" fmla="*/ 2147483647 w 1360"/>
              <a:gd name="T13" fmla="*/ 2147483647 h 1358"/>
              <a:gd name="T14" fmla="*/ 2147483647 w 1360"/>
              <a:gd name="T15" fmla="*/ 2147483647 h 1358"/>
              <a:gd name="T16" fmla="*/ 2147483647 w 1360"/>
              <a:gd name="T17" fmla="*/ 2147483647 h 1358"/>
              <a:gd name="T18" fmla="*/ 2147483647 w 1360"/>
              <a:gd name="T19" fmla="*/ 2147483647 h 1358"/>
              <a:gd name="T20" fmla="*/ 2147483647 w 1360"/>
              <a:gd name="T21" fmla="*/ 2147483647 h 1358"/>
              <a:gd name="T22" fmla="*/ 2147483647 w 1360"/>
              <a:gd name="T23" fmla="*/ 2147483647 h 1358"/>
              <a:gd name="T24" fmla="*/ 2147483647 w 1360"/>
              <a:gd name="T25" fmla="*/ 2147483647 h 1358"/>
              <a:gd name="T26" fmla="*/ 2147483647 w 1360"/>
              <a:gd name="T27" fmla="*/ 2147483647 h 1358"/>
              <a:gd name="T28" fmla="*/ 2147483647 w 1360"/>
              <a:gd name="T29" fmla="*/ 2147483647 h 1358"/>
              <a:gd name="T30" fmla="*/ 2147483647 w 1360"/>
              <a:gd name="T31" fmla="*/ 2147483647 h 1358"/>
              <a:gd name="T32" fmla="*/ 2147483647 w 1360"/>
              <a:gd name="T33" fmla="*/ 2147483647 h 1358"/>
              <a:gd name="T34" fmla="*/ 2147483647 w 1360"/>
              <a:gd name="T35" fmla="*/ 2147483647 h 1358"/>
              <a:gd name="T36" fmla="*/ 2147483647 w 1360"/>
              <a:gd name="T37" fmla="*/ 2147483647 h 1358"/>
              <a:gd name="T38" fmla="*/ 2147483647 w 1360"/>
              <a:gd name="T39" fmla="*/ 2147483647 h 1358"/>
              <a:gd name="T40" fmla="*/ 2147483647 w 1360"/>
              <a:gd name="T41" fmla="*/ 2147483647 h 1358"/>
              <a:gd name="T42" fmla="*/ 0 w 1360"/>
              <a:gd name="T43" fmla="*/ 2147483647 h 1358"/>
              <a:gd name="T44" fmla="*/ 2147483647 w 1360"/>
              <a:gd name="T45" fmla="*/ 2147483647 h 1358"/>
              <a:gd name="T46" fmla="*/ 2147483647 w 1360"/>
              <a:gd name="T47" fmla="*/ 2147483647 h 1358"/>
              <a:gd name="T48" fmla="*/ 2147483647 w 1360"/>
              <a:gd name="T49" fmla="*/ 2147483647 h 1358"/>
              <a:gd name="T50" fmla="*/ 2147483647 w 1360"/>
              <a:gd name="T51" fmla="*/ 2147483647 h 1358"/>
              <a:gd name="T52" fmla="*/ 2147483647 w 1360"/>
              <a:gd name="T53" fmla="*/ 2147483647 h 1358"/>
              <a:gd name="T54" fmla="*/ 2147483647 w 1360"/>
              <a:gd name="T55" fmla="*/ 2147483647 h 1358"/>
              <a:gd name="T56" fmla="*/ 2147483647 w 1360"/>
              <a:gd name="T57" fmla="*/ 2147483647 h 1358"/>
              <a:gd name="T58" fmla="*/ 2147483647 w 1360"/>
              <a:gd name="T59" fmla="*/ 2147483647 h 1358"/>
              <a:gd name="T60" fmla="*/ 2147483647 w 1360"/>
              <a:gd name="T61" fmla="*/ 2147483647 h 1358"/>
              <a:gd name="T62" fmla="*/ 2147483647 w 1360"/>
              <a:gd name="T63" fmla="*/ 2147483647 h 1358"/>
              <a:gd name="T64" fmla="*/ 2147483647 w 1360"/>
              <a:gd name="T65" fmla="*/ 2147483647 h 1358"/>
              <a:gd name="T66" fmla="*/ 2147483647 w 1360"/>
              <a:gd name="T67" fmla="*/ 2147483647 h 1358"/>
              <a:gd name="T68" fmla="*/ 2147483647 w 1360"/>
              <a:gd name="T69" fmla="*/ 2147483647 h 1358"/>
              <a:gd name="T70" fmla="*/ 2147483647 w 1360"/>
              <a:gd name="T71" fmla="*/ 2147483647 h 1358"/>
              <a:gd name="T72" fmla="*/ 2147483647 w 1360"/>
              <a:gd name="T73" fmla="*/ 2147483647 h 1358"/>
              <a:gd name="T74" fmla="*/ 2147483647 w 1360"/>
              <a:gd name="T75" fmla="*/ 2147483647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0"/>
              <a:gd name="T115" fmla="*/ 0 h 1358"/>
              <a:gd name="T116" fmla="*/ 1360 w 1360"/>
              <a:gd name="T117" fmla="*/ 1358 h 13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9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E7A917-9752-49A4-A7C8-F6585B6653AB}" type="slidenum">
              <a:rPr lang="zh-CN" altLang="en-US" smtClean="0"/>
            </a:fld>
            <a:endParaRPr lang="zh-CN" altLang="en-US" smtClean="0"/>
          </a:p>
        </p:txBody>
      </p:sp>
      <p:sp>
        <p:nvSpPr>
          <p:cNvPr id="1028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029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71500" y="857250"/>
            <a:ext cx="3954463" cy="5072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lang="zh-CN" altLang="zh-CN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DIM</a:t>
            </a: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脚输入直流电平，通过调节内部参考电平，即可以调节平均输出电流。</a:t>
            </a:r>
            <a:endParaRPr lang="zh-CN" altLang="zh-CN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zh-CN" altLang="zh-CN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模拟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电平调光范围在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0.7V ~ 1.6V 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左右</a:t>
            </a:r>
            <a:b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</a:br>
            <a:endParaRPr lang="zh-CN" altLang="en-US" sz="16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en-US" altLang="zh-CN" sz="1600" dirty="0" smtClean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zh-CN" altLang="zh-CN" sz="16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模拟</a:t>
            </a:r>
            <a:r>
              <a:rPr lang="zh-CN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电平调光有两种实现方法：</a:t>
            </a:r>
            <a:endParaRPr lang="zh-CN" altLang="zh-CN" sz="1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zh-CN" altLang="zh-CN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直接输入模拟电平。如通过电位器对一个直流电平进行分压调节，产生一个可变的模拟电平，输入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DIM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管脚。</a:t>
            </a:r>
            <a:endParaRPr lang="zh-CN" altLang="zh-CN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endParaRPr lang="zh-CN" altLang="zh-CN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PWM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信号进行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RC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低通滤波，产生一个模拟电平，输入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DIM</a:t>
            </a:r>
            <a:r>
              <a:rPr lang="zh-CN" alt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管脚。</a:t>
            </a:r>
            <a:endParaRPr lang="zh-CN" altLang="zh-CN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zh-CN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zh-CN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Tx/>
              <a:buNone/>
              <a:defRPr/>
            </a:pPr>
            <a:endParaRPr lang="zh-CN" altLang="zh-CN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zh-CN" altLang="zh-CN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"/>
              </a:buBlip>
              <a:defRPr/>
            </a:pPr>
            <a:endParaRPr lang="zh-CN" altLang="zh-CN" sz="1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zh-CN" sz="1400" b="0" dirty="0">
              <a:solidFill>
                <a:srgbClr val="0E2A7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80975" y="44450"/>
            <a:ext cx="9144000" cy="6096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MT7815B/16B/17B</a:t>
            </a:r>
            <a:r>
              <a:rPr lang="zh-CN" altLang="en-US" sz="2400" kern="0" dirty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模拟调光</a:t>
            </a:r>
            <a:endParaRPr lang="zh-CN" altLang="en-US" sz="2400" kern="0" dirty="0">
              <a:solidFill>
                <a:schemeClr val="tx1"/>
              </a:solidFill>
              <a:latin typeface="+mn-ea"/>
              <a:ea typeface="+mn-ea"/>
              <a:cs typeface="+mj-cs"/>
            </a:endParaRPr>
          </a:p>
        </p:txBody>
      </p:sp>
      <p:graphicFrame>
        <p:nvGraphicFramePr>
          <p:cNvPr id="1026" name="Object 9"/>
          <p:cNvGraphicFramePr/>
          <p:nvPr/>
        </p:nvGraphicFramePr>
        <p:xfrm>
          <a:off x="5254625" y="2132856"/>
          <a:ext cx="3889375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3873500" imgH="3187700" progId="Visio.Drawing.11">
                  <p:embed/>
                </p:oleObj>
              </mc:Choice>
              <mc:Fallback>
                <p:oleObj name="" r:id="rId2" imgW="3873500" imgH="3187700" progId="Visio.Drawing.11">
                  <p:embed/>
                  <p:pic>
                    <p:nvPicPr>
                      <p:cNvPr id="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4625" y="2132856"/>
                        <a:ext cx="3889375" cy="3176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椭圆 11"/>
          <p:cNvSpPr>
            <a:spLocks noChangeArrowheads="1"/>
          </p:cNvSpPr>
          <p:nvPr/>
        </p:nvSpPr>
        <p:spPr bwMode="auto">
          <a:xfrm>
            <a:off x="5508104" y="3789040"/>
            <a:ext cx="642938" cy="1071563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marL="742950" indent="-285750" algn="ctr">
              <a:lnSpc>
                <a:spcPts val="1675"/>
              </a:lnSpc>
              <a:buFont typeface="Wingdings" panose="05000000000000000000" pitchFamily="2" charset="2"/>
              <a:buChar char="v"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8442" name="圆角矩形标注 25"/>
          <p:cNvSpPr/>
          <p:nvPr/>
        </p:nvSpPr>
        <p:spPr>
          <a:xfrm>
            <a:off x="6228184" y="5445224"/>
            <a:ext cx="1368425" cy="576262"/>
          </a:xfrm>
          <a:prstGeom prst="wedgeRoundRectCallout">
            <a:avLst>
              <a:gd name="adj1" fmla="val -78632"/>
              <a:gd name="adj2" fmla="val -1530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285750" algn="ctr">
              <a:lnSpc>
                <a:spcPts val="1675"/>
              </a:lnSpc>
              <a:defRPr/>
            </a:pPr>
            <a:endParaRPr lang="zh-CN" altLang="en-US" sz="1400" noProof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6299349" y="5445224"/>
            <a:ext cx="1296987" cy="800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模拟调光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RC</a:t>
            </a:r>
            <a:r>
              <a:rPr lang="zh-CN" altLang="en-US" sz="1400" dirty="0">
                <a:solidFill>
                  <a:srgbClr val="FF0000"/>
                </a:solidFill>
              </a:rPr>
              <a:t>滤波电路</a:t>
            </a:r>
            <a:endParaRPr lang="zh-CN" altLang="en-US" sz="1400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48CEE-F3DE-4F80-806B-D444A2FF3B9C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077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AC-DC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隔离系列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2000" y="1143000"/>
          <a:ext cx="7620000" cy="485011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44705"/>
                <a:gridCol w="1255060"/>
                <a:gridCol w="1434354"/>
                <a:gridCol w="3585881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PF</a:t>
                      </a:r>
                      <a:endParaRPr lang="en-US" altLang="zh-CN" sz="1600" b="1" baseline="0" dirty="0" smtClean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PF</a:t>
                      </a: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值</a:t>
                      </a:r>
                      <a:endParaRPr lang="zh-CN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特征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56197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高</a:t>
                      </a:r>
                      <a:r>
                        <a:rPr lang="en-US" altLang="zh-CN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PF </a:t>
                      </a:r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PF&gt;0.9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MT7930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最大输出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100W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DCM,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THD&lt;10%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1975">
                <a:tc vMerge="1"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MT7933X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最大输出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100W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CRM, THD&lt;15%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6059">
                <a:tc>
                  <a:txBody>
                    <a:bodyPr/>
                    <a:lstStyle/>
                    <a:p>
                      <a:pPr algn="ctr"/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高</a:t>
                      </a:r>
                      <a:r>
                        <a:rPr lang="en-US" altLang="zh-CN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PF</a:t>
                      </a:r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PF&gt;0.9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MT7990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支持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CV/CC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两种模式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普通</a:t>
                      </a:r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PF&gt;0.5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MT7970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支持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CV/CC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两种模式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0226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56197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普通</a:t>
                      </a:r>
                      <a:endParaRPr lang="zh-CN" altLang="en-US" sz="1600" b="1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PF&gt;0.5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MT795X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三绕组变压器</a:t>
                      </a: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MT796XA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双绕组变压器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22448" y="44624"/>
            <a:ext cx="6781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APFC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恒流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MT7933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系列的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US">
              <a:ea typeface="宋体" panose="02010600030101010101" pitchFamily="2" charset="-122"/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539160" y="1020590"/>
            <a:ext cx="8204790" cy="2624434"/>
            <a:chOff x="539165" y="1415943"/>
            <a:chExt cx="8205317" cy="2624533"/>
          </a:xfrm>
        </p:grpSpPr>
        <p:grpSp>
          <p:nvGrpSpPr>
            <p:cNvPr id="3" name="组合 11"/>
            <p:cNvGrpSpPr/>
            <p:nvPr/>
          </p:nvGrpSpPr>
          <p:grpSpPr bwMode="auto">
            <a:xfrm>
              <a:off x="539165" y="1415943"/>
              <a:ext cx="8205317" cy="2624533"/>
              <a:chOff x="386773" y="1492143"/>
              <a:chExt cx="8206078" cy="2624524"/>
            </a:xfrm>
          </p:grpSpPr>
          <p:pic>
            <p:nvPicPr>
              <p:cNvPr id="29744" name="Picture 6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 rot="21544801">
                <a:off x="4233348" y="1633558"/>
                <a:ext cx="1346834" cy="59455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9745" name="Picture 2" descr="C:\Users\Jeff Cheng\Desktop\MT7933-12W-demo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45976" y="2490502"/>
                <a:ext cx="1698599" cy="756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46" name="Picture 3" descr="C:\Users\Jeff Cheng\Desktop\MT7933-日光灯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6773" y="3607088"/>
                <a:ext cx="5257801" cy="509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47" name="TextBox 9"/>
              <p:cNvSpPr txBox="1">
                <a:spLocks noChangeArrowheads="1"/>
              </p:cNvSpPr>
              <p:nvPr/>
            </p:nvSpPr>
            <p:spPr bwMode="auto">
              <a:xfrm>
                <a:off x="5944123" y="1492143"/>
                <a:ext cx="2648728" cy="24745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</a:pPr>
                <a:r>
                  <a:rPr lang="en-US" altLang="zh-CN" dirty="0">
                    <a:solidFill>
                      <a:srgbClr val="4040FF"/>
                    </a:solidFill>
                  </a:rPr>
                  <a:t> </a:t>
                </a: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4040FF"/>
                    </a:solidFill>
                  </a:rPr>
                  <a:t>4~7W;    </a:t>
                </a:r>
                <a:r>
                  <a:rPr lang="zh-CN" altLang="en-US" dirty="0">
                    <a:solidFill>
                      <a:srgbClr val="4040FF"/>
                    </a:solidFill>
                  </a:rPr>
                  <a:t>效率 </a:t>
                </a:r>
                <a:r>
                  <a:rPr lang="en-US" altLang="zh-CN" dirty="0">
                    <a:solidFill>
                      <a:srgbClr val="4040FF"/>
                    </a:solidFill>
                  </a:rPr>
                  <a:t>~ 85%</a:t>
                </a: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</a:pP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</a:pP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4040FF"/>
                    </a:solidFill>
                  </a:rPr>
                  <a:t> 8~12W</a:t>
                </a:r>
                <a:r>
                  <a:rPr lang="zh-CN" altLang="en-US" dirty="0">
                    <a:solidFill>
                      <a:srgbClr val="4040FF"/>
                    </a:solidFill>
                  </a:rPr>
                  <a:t>；效率 </a:t>
                </a:r>
                <a:r>
                  <a:rPr lang="en-US" altLang="zh-CN" dirty="0">
                    <a:solidFill>
                      <a:srgbClr val="4040FF"/>
                    </a:solidFill>
                  </a:rPr>
                  <a:t>~ 88%</a:t>
                </a: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  <a:buFont typeface="Wingdings" panose="05000000000000000000" pitchFamily="2" charset="2"/>
                  <a:buNone/>
                </a:pP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  <a:buFont typeface="Wingdings" panose="05000000000000000000" pitchFamily="2" charset="2"/>
                  <a:buNone/>
                </a:pPr>
                <a:endParaRPr lang="en-US" altLang="zh-CN" dirty="0">
                  <a:solidFill>
                    <a:srgbClr val="4040FF"/>
                  </a:solidFill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4040FF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4040FF"/>
                    </a:solidFill>
                  </a:rPr>
                  <a:t> 20W</a:t>
                </a:r>
                <a:r>
                  <a:rPr lang="zh-CN" altLang="en-US" dirty="0">
                    <a:solidFill>
                      <a:srgbClr val="4040FF"/>
                    </a:solidFill>
                  </a:rPr>
                  <a:t>；     效率 </a:t>
                </a:r>
                <a:r>
                  <a:rPr lang="en-US" altLang="zh-CN" dirty="0">
                    <a:solidFill>
                      <a:srgbClr val="4040FF"/>
                    </a:solidFill>
                  </a:rPr>
                  <a:t>~ 90%</a:t>
                </a:r>
                <a:endParaRPr lang="en-US" altLang="zh-CN" dirty="0">
                  <a:solidFill>
                    <a:srgbClr val="4040FF"/>
                  </a:solidFill>
                </a:endParaRPr>
              </a:p>
            </p:txBody>
          </p:sp>
        </p:grpSp>
        <p:sp>
          <p:nvSpPr>
            <p:cNvPr id="29743" name="TextBox 10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248786" cy="3416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en-US" altLang="zh-CN">
                  <a:solidFill>
                    <a:srgbClr val="FF0000"/>
                  </a:solidFill>
                </a:rPr>
                <a:t> 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C4894-D53E-457C-B758-3E68962E3807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447800" y="4664884"/>
          <a:ext cx="6172200" cy="15004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599"/>
                <a:gridCol w="1752601"/>
                <a:gridCol w="1656184"/>
                <a:gridCol w="13918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型号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功率</a:t>
                      </a:r>
                      <a:r>
                        <a:rPr lang="en-US" altLang="zh-CN" sz="1600" dirty="0" smtClean="0"/>
                        <a:t>MOS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最大驱动功率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封装</a:t>
                      </a:r>
                      <a:endParaRPr lang="zh-CN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MT7933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MOS</a:t>
                      </a:r>
                      <a:r>
                        <a:rPr lang="zh-CN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外置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SOT23-6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2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MT79332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内置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SOP8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MT79335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内置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4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MT79338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内置</a:t>
                      </a: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600V MOS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20W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DIP8</a:t>
                      </a:r>
                      <a:endParaRPr lang="zh-CN" altLang="zh-CN" sz="14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组合 19"/>
          <p:cNvGrpSpPr/>
          <p:nvPr/>
        </p:nvGrpSpPr>
        <p:grpSpPr bwMode="auto">
          <a:xfrm>
            <a:off x="304800" y="620688"/>
            <a:ext cx="5203304" cy="2376265"/>
            <a:chOff x="381001" y="755551"/>
            <a:chExt cx="5203458" cy="2583513"/>
          </a:xfrm>
        </p:grpSpPr>
        <p:grpSp>
          <p:nvGrpSpPr>
            <p:cNvPr id="5" name="组合 16"/>
            <p:cNvGrpSpPr/>
            <p:nvPr/>
          </p:nvGrpSpPr>
          <p:grpSpPr bwMode="auto">
            <a:xfrm>
              <a:off x="685810" y="990415"/>
              <a:ext cx="4898649" cy="2348649"/>
              <a:chOff x="2657645" y="3504268"/>
              <a:chExt cx="4898486" cy="2348117"/>
            </a:xfrm>
          </p:grpSpPr>
          <p:sp>
            <p:nvSpPr>
              <p:cNvPr id="13" name="TextBox 4"/>
              <p:cNvSpPr txBox="1">
                <a:spLocks noChangeArrowheads="1"/>
              </p:cNvSpPr>
              <p:nvPr/>
            </p:nvSpPr>
            <p:spPr bwMode="auto">
              <a:xfrm>
                <a:off x="2657645" y="3504268"/>
                <a:ext cx="2978139" cy="234811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zh-CN" altLang="en-US" b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741" name="矩形 15"/>
              <p:cNvSpPr>
                <a:spLocks noChangeArrowheads="1"/>
              </p:cNvSpPr>
              <p:nvPr/>
            </p:nvSpPr>
            <p:spPr bwMode="auto">
              <a:xfrm>
                <a:off x="2984131" y="3957619"/>
                <a:ext cx="4572000" cy="18132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002060"/>
                  </a:buClr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zh-CN" altLang="en-US" sz="1600" dirty="0" smtClean="0">
                    <a:solidFill>
                      <a:srgbClr val="002060"/>
                    </a:solidFill>
                    <a:latin typeface="+mj-ea"/>
                    <a:ea typeface="+mj-ea"/>
                  </a:rPr>
                  <a:t>输入</a:t>
                </a:r>
                <a:r>
                  <a:rPr lang="zh-CN" altLang="en-US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电压：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85 ~ 264V</a:t>
                </a:r>
                <a:endParaRPr lang="en-US" altLang="zh-CN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00206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CN" sz="1600" dirty="0" smtClean="0">
                    <a:solidFill>
                      <a:srgbClr val="002060"/>
                    </a:solidFill>
                    <a:latin typeface="+mj-ea"/>
                    <a:ea typeface="+mj-ea"/>
                  </a:rPr>
                  <a:t>PFC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&gt; 0.9</a:t>
                </a:r>
                <a:endParaRPr lang="en-US" altLang="zh-CN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00206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 </a:t>
                </a:r>
                <a:r>
                  <a:rPr lang="zh-CN" altLang="en-US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效率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&gt; </a:t>
                </a:r>
                <a:r>
                  <a:rPr lang="en-US" altLang="zh-CN" sz="1600" dirty="0" smtClean="0">
                    <a:solidFill>
                      <a:srgbClr val="002060"/>
                    </a:solidFill>
                    <a:latin typeface="+mj-ea"/>
                    <a:ea typeface="+mj-ea"/>
                  </a:rPr>
                  <a:t>90%</a:t>
                </a:r>
                <a:endParaRPr lang="en-US" altLang="zh-CN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00206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 THD &lt; 15%</a:t>
                </a:r>
                <a:endParaRPr lang="en-US" altLang="zh-CN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00206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1600" dirty="0" smtClean="0">
                    <a:solidFill>
                      <a:srgbClr val="002060"/>
                    </a:solidFill>
                    <a:latin typeface="+mj-ea"/>
                    <a:ea typeface="+mj-ea"/>
                  </a:rPr>
                  <a:t> </a:t>
                </a:r>
                <a:r>
                  <a:rPr lang="zh-CN" altLang="en-US" sz="1600" dirty="0" smtClean="0">
                    <a:solidFill>
                      <a:srgbClr val="002060"/>
                    </a:solidFill>
                    <a:latin typeface="+mj-ea"/>
                    <a:ea typeface="+mj-ea"/>
                  </a:rPr>
                  <a:t>线性</a:t>
                </a:r>
                <a:r>
                  <a:rPr lang="zh-CN" altLang="en-US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调整率：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 ±1%</a:t>
                </a:r>
                <a:endParaRPr lang="en-US" altLang="zh-CN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002060"/>
                  </a:buClr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 </a:t>
                </a:r>
                <a:r>
                  <a:rPr lang="zh-CN" altLang="en-US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负载调整率：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 ±2%</a:t>
                </a:r>
                <a:endParaRPr lang="en-US" altLang="zh-CN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29739" name="Picture 1" descr="C:\Users\maxic\AppData\Roaming\Tencent\Users\793164048\QQ\WinTemp\RichOle\WY)C0~N`F{%_@I$~D7OT[K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1" y="755551"/>
              <a:ext cx="55271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35" name="矩形 17"/>
          <p:cNvSpPr>
            <a:spLocks noChangeArrowheads="1"/>
          </p:cNvSpPr>
          <p:nvPr/>
        </p:nvSpPr>
        <p:spPr bwMode="auto">
          <a:xfrm>
            <a:off x="899592" y="836712"/>
            <a:ext cx="16002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54W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方案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3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7336" y="3844925"/>
            <a:ext cx="1828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7" name="矩形 19"/>
          <p:cNvSpPr>
            <a:spLocks noChangeArrowheads="1"/>
          </p:cNvSpPr>
          <p:nvPr/>
        </p:nvSpPr>
        <p:spPr bwMode="auto">
          <a:xfrm>
            <a:off x="6096000" y="3962400"/>
            <a:ext cx="2647950" cy="341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4040FF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4040FF"/>
                </a:solidFill>
              </a:rPr>
              <a:t> 54W</a:t>
            </a:r>
            <a:r>
              <a:rPr lang="zh-CN" altLang="en-US" dirty="0">
                <a:solidFill>
                  <a:srgbClr val="4040FF"/>
                </a:solidFill>
              </a:rPr>
              <a:t>；     效率 </a:t>
            </a:r>
            <a:r>
              <a:rPr lang="en-US" altLang="zh-CN" dirty="0">
                <a:solidFill>
                  <a:srgbClr val="4040FF"/>
                </a:solidFill>
              </a:rPr>
              <a:t>~ 92%</a:t>
            </a:r>
            <a:endParaRPr lang="en-US" altLang="zh-CN" dirty="0">
              <a:solidFill>
                <a:srgbClr val="404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-2704" y="44624"/>
            <a:ext cx="7239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APFC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恒压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恒流 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MT7990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F8475-BD02-40CC-9D4A-4E9AD8E2EA60}" type="slidenum">
              <a:rPr lang="zh-CN" altLang="en-US" smtClean="0"/>
            </a:fld>
            <a:endParaRPr lang="en-US" altLang="zh-CN" dirty="0"/>
          </a:p>
        </p:txBody>
      </p:sp>
      <p:sp>
        <p:nvSpPr>
          <p:cNvPr id="235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235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235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235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pic>
        <p:nvPicPr>
          <p:cNvPr id="95233" name="Picture 1" descr="C:\Users\Administrator\AppData\Roaming\Tencent\Users\958662895\QQ\WinTemp\RichOle\BK)UX2L1@Z5U}]WMQA`QB{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3999" y="762000"/>
            <a:ext cx="5904925" cy="3429000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1249288" y="4615968"/>
            <a:ext cx="5554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 主动式</a:t>
            </a:r>
            <a:r>
              <a:rPr lang="en-US" altLang="zh-CN" dirty="0" smtClean="0">
                <a:solidFill>
                  <a:srgbClr val="0E2A7C"/>
                </a:solidFill>
                <a:latin typeface="+mn-ea"/>
                <a:ea typeface="+mn-ea"/>
              </a:rPr>
              <a:t>PFC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，全电压</a:t>
            </a:r>
            <a:r>
              <a:rPr lang="en-US" altLang="zh-CN" dirty="0" smtClean="0">
                <a:solidFill>
                  <a:srgbClr val="0E2A7C"/>
                </a:solidFill>
                <a:latin typeface="+mn-ea"/>
                <a:ea typeface="+mn-ea"/>
              </a:rPr>
              <a:t>PF&gt;0.9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，最高支持</a:t>
            </a:r>
            <a:r>
              <a:rPr lang="en-US" altLang="zh-CN" dirty="0" smtClean="0">
                <a:solidFill>
                  <a:srgbClr val="0E2A7C"/>
                </a:solidFill>
                <a:latin typeface="+mn-ea"/>
                <a:ea typeface="+mn-ea"/>
              </a:rPr>
              <a:t>80W 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应用</a:t>
            </a:r>
            <a:endParaRPr lang="en-US" altLang="zh-CN" dirty="0" smtClean="0">
              <a:solidFill>
                <a:srgbClr val="0E2A7C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 支持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恒压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ea typeface="+mn-ea"/>
              </a:rPr>
              <a:t>恒流  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输出模式</a:t>
            </a:r>
            <a:endParaRPr lang="en-US" altLang="zh-CN" dirty="0" smtClean="0">
              <a:solidFill>
                <a:srgbClr val="0E2A7C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E2A7C"/>
                </a:solidFill>
                <a:latin typeface="+mn-ea"/>
                <a:ea typeface="+mn-ea"/>
              </a:rPr>
              <a:t> 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自动根据负载轻重，进入不同工作模式</a:t>
            </a:r>
            <a:endParaRPr lang="en-US" altLang="zh-CN" dirty="0" smtClean="0">
              <a:solidFill>
                <a:srgbClr val="0E2A7C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E2A7C"/>
                </a:solidFill>
                <a:latin typeface="+mn-ea"/>
                <a:ea typeface="+mn-ea"/>
              </a:rPr>
              <a:t> THD 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低，精度高</a:t>
            </a:r>
            <a:endParaRPr lang="en-US" altLang="zh-CN" dirty="0" smtClean="0">
              <a:solidFill>
                <a:srgbClr val="0E2A7C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E2A7C"/>
                </a:solidFill>
                <a:latin typeface="+mn-ea"/>
                <a:ea typeface="+mn-ea"/>
              </a:rPr>
              <a:t> </a:t>
            </a:r>
            <a:r>
              <a:rPr lang="zh-CN" altLang="en-US" dirty="0" smtClean="0">
                <a:solidFill>
                  <a:srgbClr val="0E2A7C"/>
                </a:solidFill>
                <a:latin typeface="+mn-ea"/>
                <a:ea typeface="+mn-ea"/>
              </a:rPr>
              <a:t>外围简单</a:t>
            </a:r>
            <a:endParaRPr lang="en-US" altLang="zh-CN" dirty="0">
              <a:solidFill>
                <a:srgbClr val="0E2A7C"/>
              </a:solidFill>
              <a:latin typeface="+mn-ea"/>
              <a:ea typeface="+mn-ea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6075745" y="3174544"/>
            <a:ext cx="2705061" cy="1168853"/>
            <a:chOff x="5676939" y="4347175"/>
            <a:chExt cx="2705061" cy="1215424"/>
          </a:xfrm>
        </p:grpSpPr>
        <p:grpSp>
          <p:nvGrpSpPr>
            <p:cNvPr id="3" name="组合 9"/>
            <p:cNvGrpSpPr/>
            <p:nvPr/>
          </p:nvGrpSpPr>
          <p:grpSpPr bwMode="auto">
            <a:xfrm>
              <a:off x="5676939" y="4347175"/>
              <a:ext cx="2559385" cy="1215424"/>
              <a:chOff x="1065628" y="3773711"/>
              <a:chExt cx="2514184" cy="1107306"/>
            </a:xfrm>
          </p:grpSpPr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1245367" y="4022913"/>
                <a:ext cx="2334445" cy="85810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spcBef>
                    <a:spcPts val="600"/>
                  </a:spcBef>
                  <a:buClr>
                    <a:srgbClr val="002060"/>
                  </a:buClr>
                  <a:buFont typeface="Wingdings" panose="05000000000000000000" pitchFamily="2" charset="2"/>
                  <a:buNone/>
                  <a:defRPr/>
                </a:pPr>
                <a:endParaRPr lang="en-US" altLang="zh-CN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buClr>
                    <a:srgbClr val="002060"/>
                  </a:buClr>
                  <a:defRPr/>
                </a:pPr>
                <a:endParaRPr lang="en-US" altLang="zh-CN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buClr>
                    <a:srgbClr val="002060"/>
                  </a:buClr>
                  <a:buFont typeface="Wingdings" panose="05000000000000000000" pitchFamily="2" charset="2"/>
                  <a:buNone/>
                  <a:defRPr/>
                </a:pPr>
                <a:endParaRPr lang="en-US" altLang="zh-CN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2359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332485">
                <a:off x="1065628" y="3773711"/>
                <a:ext cx="451115" cy="625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791200" y="4648200"/>
              <a:ext cx="2590800" cy="67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支持</a:t>
              </a:r>
              <a:endParaRPr lang="en-US" altLang="zh-CN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APFC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恒压</a:t>
              </a:r>
              <a:r>
                <a:rPr lang="en-US" altLang="zh-CN" dirty="0" smtClean="0">
                  <a:solidFill>
                    <a:srgbClr val="FF0000"/>
                  </a:solidFill>
                  <a:latin typeface="+mn-ea"/>
                  <a:ea typeface="+mn-ea"/>
                </a:rPr>
                <a:t>/</a:t>
              </a:r>
              <a:r>
                <a:rPr lang="zh-CN" altLang="en-US" dirty="0" smtClean="0">
                  <a:solidFill>
                    <a:srgbClr val="FF0000"/>
                  </a:solidFill>
                  <a:latin typeface="+mn-ea"/>
                  <a:ea typeface="+mn-ea"/>
                </a:rPr>
                <a:t>恒流输出</a:t>
              </a:r>
              <a:endParaRPr lang="zh-CN" altLang="en-US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09E3B-236F-4FDE-A3FC-DE9C9CFBB966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56454" y="2401230"/>
          <a:ext cx="7115944" cy="17399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804"/>
                <a:gridCol w="740473"/>
                <a:gridCol w="740473"/>
                <a:gridCol w="1036663"/>
                <a:gridCol w="1036662"/>
                <a:gridCol w="1266207"/>
                <a:gridCol w="1036662"/>
              </a:tblGrid>
              <a:tr h="5982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+mn-lt"/>
                          <a:ea typeface="宋体" panose="02010600030101010101" pitchFamily="2" charset="-122"/>
                        </a:rPr>
                        <a:t>AC</a:t>
                      </a:r>
                      <a:r>
                        <a:rPr lang="zh-CN" altLang="en-US" sz="1300" dirty="0" smtClean="0">
                          <a:latin typeface="+mn-lt"/>
                          <a:ea typeface="宋体" panose="02010600030101010101" pitchFamily="2" charset="-122"/>
                        </a:rPr>
                        <a:t>输入电压</a:t>
                      </a:r>
                      <a:endParaRPr lang="en-US" altLang="zh-CN" sz="1300" dirty="0" smtClean="0"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en-US" altLang="zh-CN" sz="1300" dirty="0" smtClean="0">
                          <a:latin typeface="+mn-lt"/>
                          <a:ea typeface="宋体" panose="02010600030101010101" pitchFamily="2" charset="-122"/>
                        </a:rPr>
                        <a:t>(V)</a:t>
                      </a:r>
                      <a:endParaRPr lang="zh-CN" altLang="en-US" sz="13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5391" marR="85391" marT="42696" marB="4269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THD</a:t>
                      </a:r>
                      <a:r>
                        <a:rPr lang="en-US" altLang="zh-CN" sz="13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endParaRPr lang="en-US" altLang="zh-CN" sz="13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(%)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4043" marR="6404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>
                          <a:latin typeface="+mn-lt"/>
                          <a:ea typeface="宋体" panose="02010600030101010101" pitchFamily="2" charset="-122"/>
                        </a:rPr>
                        <a:t>PF</a:t>
                      </a:r>
                      <a:endParaRPr lang="zh-CN" altLang="en-US" sz="13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5391" marR="85391" marT="42696" marB="42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输入功率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(W)</a:t>
                      </a:r>
                      <a:endParaRPr lang="zh-CN" altLang="en-US" sz="13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5391" marR="85391" marT="42696" marB="4269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LED</a:t>
                      </a:r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电流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(A)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4043" marR="640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LED</a:t>
                      </a:r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电压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(V)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4043" marR="640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效率</a:t>
                      </a:r>
                      <a:endParaRPr lang="en-US" altLang="zh-CN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(%)</a:t>
                      </a:r>
                      <a:endParaRPr lang="zh-CN" altLang="en-US" sz="1300" b="1" kern="1200" dirty="0" smtClean="0">
                        <a:solidFill>
                          <a:schemeClr val="lt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4043" marR="64043" marT="0" marB="0" anchor="ctr"/>
                </a:tc>
              </a:tr>
              <a:tr h="2645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85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8.0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0.995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68.01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2.50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23.73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87.23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</a:tr>
              <a:tr h="26456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110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9.2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0.993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66.47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2.50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23.72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89.21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</a:tr>
              <a:tr h="3062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220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9.6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0.946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65.28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2.50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23.72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90.84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</a:tr>
              <a:tr h="3062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264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10.4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0.903 </a:t>
                      </a:r>
                      <a:r>
                        <a:rPr lang="zh-CN" altLang="en-US" sz="1300" b="0" i="0" u="none" strike="noStrike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65.45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2.50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23.72 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90.64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8895" marR="8895" marT="8895" marB="0" anchor="ctr"/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056459" y="4892863"/>
          <a:ext cx="7187949" cy="14164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7513"/>
                <a:gridCol w="468020"/>
                <a:gridCol w="691552"/>
                <a:gridCol w="691552"/>
                <a:gridCol w="691552"/>
                <a:gridCol w="691552"/>
                <a:gridCol w="691552"/>
                <a:gridCol w="691552"/>
                <a:gridCol w="691552"/>
                <a:gridCol w="691552"/>
              </a:tblGrid>
              <a:tr h="3498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输出电流（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） 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2.5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2.0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1.5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1.0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0.5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0.2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0.01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0.005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0 </a:t>
                      </a:r>
                      <a:r>
                        <a:rPr lang="zh-CN" altLang="en-US" sz="13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1" i="0" u="none" strike="noStrike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5127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输出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电压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V</a:t>
                      </a:r>
                      <a:endParaRPr lang="en-US" altLang="zh-CN" sz="1300" b="0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@ 110V AC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） 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23.88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23.91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23.94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23.95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24.00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24.03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23.98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24.12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24.15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  <a:tr h="5539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输出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电压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V</a:t>
                      </a:r>
                      <a:endParaRPr lang="en-US" altLang="zh-CN" sz="1300" b="0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@220V AC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） 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23.88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23.91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23.93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23.98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23.97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24.07 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24.10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24.12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24.15</a:t>
                      </a:r>
                      <a:r>
                        <a:rPr lang="zh-CN" alt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5" name="椭圆 14"/>
          <p:cNvSpPr/>
          <p:nvPr/>
        </p:nvSpPr>
        <p:spPr bwMode="auto">
          <a:xfrm>
            <a:off x="6084166" y="2938077"/>
            <a:ext cx="853913" cy="120971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0254" y="202022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基本性能 （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CV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模式下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0258" y="4435663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负载调整率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（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CV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模式下）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2267742" y="2938077"/>
            <a:ext cx="853913" cy="1209710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900608" y="0"/>
            <a:ext cx="5592688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/>
          <a:lstStyle/>
          <a:p>
            <a:pPr marL="358775" lvl="5">
              <a:defRPr/>
            </a:pP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MT7990 60W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恒压恒流方案</a:t>
            </a:r>
            <a:endParaRPr lang="zh-CN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65232" y="918726"/>
            <a:ext cx="2880320" cy="9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592" y="918725"/>
            <a:ext cx="2906768" cy="99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EF9C7-8B50-44FD-925A-F2E742199FA4}" type="slidenum">
              <a:rPr lang="zh-CN" altLang="en-US" smtClean="0"/>
            </a:fld>
            <a:endParaRPr lang="en-US" altLang="zh-CN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96" y="44624"/>
            <a:ext cx="4896544" cy="6096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>
              <a:defRPr/>
            </a:pPr>
            <a:r>
              <a:rPr lang="zh-CN" altLang="en-US" sz="2600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增值服务 </a:t>
            </a:r>
            <a:endParaRPr lang="en-US" altLang="zh-CN" sz="2600" kern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57200" y="1397000"/>
            <a:ext cx="9067800" cy="4064000"/>
            <a:chOff x="-457200" y="1397000"/>
            <a:chExt cx="9067800" cy="4064000"/>
          </a:xfrm>
        </p:grpSpPr>
        <p:graphicFrame>
          <p:nvGraphicFramePr>
            <p:cNvPr id="6" name="图示 3"/>
            <p:cNvGraphicFramePr/>
            <p:nvPr/>
          </p:nvGraphicFramePr>
          <p:xfrm>
            <a:off x="-457200" y="1397000"/>
            <a:ext cx="7620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7" name="椭圆 10"/>
            <p:cNvSpPr/>
            <p:nvPr/>
          </p:nvSpPr>
          <p:spPr bwMode="auto">
            <a:xfrm>
              <a:off x="6934200" y="2590800"/>
              <a:ext cx="1676400" cy="1676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42950" indent="-285750" algn="ctr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2971800"/>
              <a:ext cx="12192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客户</a:t>
              </a:r>
              <a:endParaRPr lang="en-US" altLang="zh-CN" sz="2400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  <a:defRPr/>
              </a:pPr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利润</a:t>
              </a:r>
              <a:endParaRPr lang="zh-CN" altLang="en-US" sz="24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9" name="直接箭头连接符 9"/>
            <p:cNvCxnSpPr/>
            <p:nvPr/>
          </p:nvCxnSpPr>
          <p:spPr bwMode="auto">
            <a:xfrm>
              <a:off x="5638800" y="3429000"/>
              <a:ext cx="12192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7961" dir="2700000" algn="ctr" rotWithShape="0">
                <a:schemeClr val="tx2"/>
              </a:outerShdw>
            </a:effectLst>
          </p:spPr>
        </p:cxnSp>
        <p:cxnSp>
          <p:nvCxnSpPr>
            <p:cNvPr id="10" name="直接箭头连接符 17"/>
            <p:cNvCxnSpPr/>
            <p:nvPr/>
          </p:nvCxnSpPr>
          <p:spPr bwMode="auto">
            <a:xfrm flipV="1">
              <a:off x="5638800" y="3962400"/>
              <a:ext cx="1295400" cy="91440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7961" dir="2700000" algn="ctr" rotWithShape="0">
                <a:schemeClr val="tx2"/>
              </a:outerShdw>
            </a:effectLst>
          </p:spPr>
        </p:cxnSp>
        <p:cxnSp>
          <p:nvCxnSpPr>
            <p:cNvPr id="11" name="直接箭头连接符 19"/>
            <p:cNvCxnSpPr/>
            <p:nvPr/>
          </p:nvCxnSpPr>
          <p:spPr bwMode="auto">
            <a:xfrm>
              <a:off x="5486400" y="1981200"/>
              <a:ext cx="1524000" cy="76200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17961" dir="2700000" algn="ctr" rotWithShape="0">
                <a:schemeClr val="tx2"/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-36512" y="44624"/>
            <a:ext cx="72390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恒压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恒流 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MT7970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F8475-BD02-40CC-9D4A-4E9AD8E2EA60}" type="slidenum">
              <a:rPr lang="zh-CN" altLang="en-US" smtClean="0"/>
            </a:fld>
            <a:endParaRPr lang="en-US" altLang="zh-CN" dirty="0"/>
          </a:p>
        </p:txBody>
      </p:sp>
      <p:sp>
        <p:nvSpPr>
          <p:cNvPr id="235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235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235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235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86272" y="4809926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 最高支持</a:t>
            </a:r>
            <a:r>
              <a:rPr lang="en-US" altLang="zh-CN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40W </a:t>
            </a:r>
            <a:r>
              <a:rPr lang="zh-CN" altLang="en-US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应用</a:t>
            </a:r>
            <a:endParaRPr lang="en-US" altLang="zh-CN" dirty="0" smtClean="0">
              <a:solidFill>
                <a:srgbClr val="0E2A7C"/>
              </a:solidFill>
              <a:latin typeface="+mn-lt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 支持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恒压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/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恒流  </a:t>
            </a:r>
            <a:r>
              <a:rPr lang="zh-CN" altLang="en-US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输出模式</a:t>
            </a:r>
            <a:endParaRPr lang="zh-CN" altLang="en-US" dirty="0" smtClean="0">
              <a:solidFill>
                <a:srgbClr val="0E2A7C"/>
              </a:solidFill>
              <a:latin typeface="+mn-lt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 内置频率抖动技术改善</a:t>
            </a:r>
            <a:r>
              <a:rPr lang="en-US" altLang="zh-CN" dirty="0" smtClean="0">
                <a:solidFill>
                  <a:srgbClr val="0E2A7C"/>
                </a:solidFill>
                <a:latin typeface="+mn-lt"/>
                <a:ea typeface="宋体" panose="02010600030101010101" pitchFamily="2" charset="-122"/>
              </a:rPr>
              <a:t>EMI </a:t>
            </a:r>
            <a:endParaRPr lang="en-US" altLang="zh-CN" dirty="0" smtClean="0">
              <a:solidFill>
                <a:srgbClr val="0E2A7C"/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7649" name="Picture 1" descr="C:\Users\nicole\AppData\Roaming\Tencent\Users\958662895\QQ\WinTemp\RichOle\[4K3PGXOL2R$95}[A2W08$7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4" y="836712"/>
            <a:ext cx="7214938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-36512" y="-65112"/>
            <a:ext cx="67818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隔离双绕组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AC-DC LED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驱动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MT796XA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83568" y="761256"/>
          <a:ext cx="7859214" cy="3963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3434"/>
                <a:gridCol w="1746965"/>
                <a:gridCol w="1560073"/>
                <a:gridCol w="1178723"/>
                <a:gridCol w="1520019"/>
              </a:tblGrid>
              <a:tr h="55435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隔离双绕组</a:t>
                      </a:r>
                      <a:r>
                        <a:rPr kumimoji="0" lang="en-US" altLang="zh-CN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AC-DC</a:t>
                      </a: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 产品线</a:t>
                      </a:r>
                      <a:endParaRPr kumimoji="0" lang="en-US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cPr anchor="ctr" horzOverflow="overflow"/>
                </a:tc>
                <a:tc hMerge="1">
                  <a:tcPr anchor="ctr" horzOverflow="overflow"/>
                </a:tc>
                <a:tc hMerge="1">
                  <a:tcPr/>
                </a:tc>
                <a:tc hMerge="1">
                  <a:tcPr anchor="ctr" horzOverflow="overflow"/>
                </a:tc>
              </a:tr>
              <a:tr h="5257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型号</a:t>
                      </a:r>
                      <a:endParaRPr kumimoji="0" lang="en-US" altLang="zh-CN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描述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最大输出功率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OVP</a:t>
                      </a: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设定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封装</a:t>
                      </a:r>
                      <a:endParaRPr kumimoji="0" lang="zh-CN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MT7965A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650V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功率管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5W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电阻设定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SOP8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507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MT7966A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650V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功率管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8W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电阻设定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SOP8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5002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MT7967A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600V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功率管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12W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电阻设定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DIP7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MT7968AS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600V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功率管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12W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电阻设定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SOP8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MT7968AL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600V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功率管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18W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电阻设定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DIP7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MT7968A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内置</a:t>
                      </a: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600V</a:t>
                      </a:r>
                      <a:r>
                        <a:rPr kumimoji="0" lang="zh-CN" alt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功率管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24W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电阻设定</a:t>
                      </a:r>
                      <a:endParaRPr kumimoji="0" lang="zh-CN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DIP7</a:t>
                      </a:r>
                      <a:endParaRPr kumimoji="0" lang="en-US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D234A-1E7A-4316-AE6E-F91E5A783146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562600" y="4495800"/>
            <a:ext cx="4267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683567" y="4809182"/>
            <a:ext cx="5976665" cy="1572146"/>
            <a:chOff x="2466388" y="4660230"/>
            <a:chExt cx="6408714" cy="1572146"/>
          </a:xfrm>
        </p:grpSpPr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2999764" y="4897289"/>
              <a:ext cx="5875338" cy="1335087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altLang="zh-CN" dirty="0" smtClean="0">
                  <a:solidFill>
                    <a:srgbClr val="FF0000"/>
                  </a:solidFill>
                </a:rPr>
                <a:t>MT796XA </a:t>
              </a:r>
              <a:r>
                <a:rPr lang="zh-CN" altLang="en-US" dirty="0">
                  <a:solidFill>
                    <a:srgbClr val="FF0000"/>
                  </a:solidFill>
                </a:rPr>
                <a:t>系列技术优势 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en-US" altLang="zh-CN" dirty="0" smtClean="0">
                  <a:solidFill>
                    <a:srgbClr val="002060"/>
                  </a:solidFill>
                </a:rPr>
                <a:t> </a:t>
              </a:r>
              <a:r>
                <a:rPr lang="en-US" altLang="zh-CN" sz="1600" dirty="0" smtClean="0">
                  <a:solidFill>
                    <a:srgbClr val="002060"/>
                  </a:solidFill>
                </a:rPr>
                <a:t>OVP </a:t>
              </a:r>
              <a:r>
                <a:rPr lang="zh-CN" altLang="en-US" sz="1600" dirty="0">
                  <a:solidFill>
                    <a:srgbClr val="002060"/>
                  </a:solidFill>
                </a:rPr>
                <a:t>外部电阻可设定， 且一致性</a:t>
              </a:r>
              <a:r>
                <a:rPr lang="zh-CN" altLang="en-US" sz="1600" dirty="0" smtClean="0">
                  <a:solidFill>
                    <a:srgbClr val="002060"/>
                  </a:solidFill>
                </a:rPr>
                <a:t>好</a:t>
              </a:r>
              <a:endParaRPr lang="en-US" altLang="zh-CN" sz="1600" dirty="0" smtClean="0">
                <a:solidFill>
                  <a:srgbClr val="002060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en-US" altLang="zh-CN" sz="1600" dirty="0" smtClean="0">
                  <a:solidFill>
                    <a:srgbClr val="002060"/>
                  </a:solidFill>
                </a:rPr>
                <a:t> OVP</a:t>
              </a:r>
              <a:r>
                <a:rPr lang="zh-CN" altLang="en-US" sz="1600" dirty="0" smtClean="0">
                  <a:solidFill>
                    <a:srgbClr val="002060"/>
                  </a:solidFill>
                </a:rPr>
                <a:t>芯片管脚抗干扰性强，避免潮湿漏电引起的闪灯</a:t>
              </a:r>
              <a:endParaRPr lang="en-US" altLang="zh-CN" sz="1600" dirty="0">
                <a:solidFill>
                  <a:srgbClr val="002060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en-US" altLang="zh-CN" sz="1600" dirty="0">
                  <a:solidFill>
                    <a:srgbClr val="002060"/>
                  </a:solidFill>
                </a:rPr>
                <a:t> </a:t>
              </a:r>
              <a:r>
                <a:rPr lang="zh-CN" altLang="en-US" sz="1600" dirty="0" smtClean="0">
                  <a:solidFill>
                    <a:srgbClr val="002060"/>
                  </a:solidFill>
                </a:rPr>
                <a:t>优异</a:t>
              </a:r>
              <a:r>
                <a:rPr lang="zh-CN" altLang="en-US" sz="1600" dirty="0">
                  <a:solidFill>
                    <a:srgbClr val="002060"/>
                  </a:solidFill>
                </a:rPr>
                <a:t>的线性调整率和负载调整率</a:t>
              </a:r>
              <a:endParaRPr lang="en-US" altLang="zh-CN" sz="1600" dirty="0">
                <a:solidFill>
                  <a:srgbClr val="002060"/>
                </a:solidFill>
              </a:endParaRPr>
            </a:p>
          </p:txBody>
        </p:sp>
        <p:pic>
          <p:nvPicPr>
            <p:cNvPr id="35887" name="Picture 1" descr="C:\Users\maxic\AppData\Roaming\Tencent\Users\793164048\QQ\WinTemp\RichOle\WY)C0~N`F{%_@I$~D7OT[K5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466388" y="4660230"/>
              <a:ext cx="60960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爆炸形 1 9"/>
          <p:cNvSpPr/>
          <p:nvPr/>
        </p:nvSpPr>
        <p:spPr bwMode="auto">
          <a:xfrm>
            <a:off x="6516216" y="4464496"/>
            <a:ext cx="2555776" cy="2132856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515719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全新升级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防潮湿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nicole\AppData\Roaming\Tencent\Users\958662895\QQ\WinTemp\RichOle\FYY4}~[HRD%KDR]L8BV~]X6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908720"/>
            <a:ext cx="4746734" cy="2232248"/>
          </a:xfrm>
          <a:prstGeom prst="rect">
            <a:avLst/>
          </a:prstGeom>
          <a:noFill/>
        </p:spPr>
      </p:pic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-36512" y="-27384"/>
            <a:ext cx="67818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MT7967A 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12W 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简化版方案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3961D-81DA-4014-8593-FF07EACCBD9B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562600" y="4495800"/>
            <a:ext cx="42672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8" y="977281"/>
            <a:ext cx="2505587" cy="103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548" y="2348881"/>
            <a:ext cx="25758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04800" y="4038600"/>
          <a:ext cx="4079474" cy="1480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7325"/>
                <a:gridCol w="907724"/>
                <a:gridCol w="956790"/>
                <a:gridCol w="735992"/>
                <a:gridCol w="681643"/>
              </a:tblGrid>
              <a:tr h="73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 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输入电压（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V)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输入功率（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W)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LED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电流（</a:t>
                      </a:r>
                      <a:r>
                        <a:rPr kumimoji="0" lang="en-US" altLang="zh-CN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LED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电压（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V)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效率</a:t>
                      </a:r>
                      <a:r>
                        <a:rPr kumimoji="0" lang="zh-CN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CN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kumimoji="0" lang="zh-CN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</a:tr>
              <a:tr h="37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110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13.54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295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39.6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86.1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7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220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13.52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297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39.6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2"/>
                          </a:solidFill>
                          <a:latin typeface="+mn-lt"/>
                          <a:ea typeface="黑体" panose="02010609060101010101" charset="-122"/>
                          <a:cs typeface="Times New Roman" panose="02020603050405020304"/>
                        </a:rPr>
                        <a:t>87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6898" name="TextBox 8"/>
          <p:cNvSpPr txBox="1">
            <a:spLocks noChangeArrowheads="1"/>
          </p:cNvSpPr>
          <p:nvPr/>
        </p:nvSpPr>
        <p:spPr bwMode="auto">
          <a:xfrm>
            <a:off x="304800" y="3654425"/>
            <a:ext cx="368617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1400">
                <a:solidFill>
                  <a:srgbClr val="0E2A7C"/>
                </a:solidFill>
              </a:rPr>
              <a:t>驱动输出接</a:t>
            </a:r>
            <a:r>
              <a:rPr lang="en-US" altLang="zh-CN" sz="1400">
                <a:solidFill>
                  <a:srgbClr val="0E2A7C"/>
                </a:solidFill>
              </a:rPr>
              <a:t>1W</a:t>
            </a:r>
            <a:r>
              <a:rPr lang="zh-CN" altLang="en-US" sz="1400">
                <a:solidFill>
                  <a:srgbClr val="0E2A7C"/>
                </a:solidFill>
              </a:rPr>
              <a:t>的</a:t>
            </a:r>
            <a:r>
              <a:rPr lang="en-US" altLang="zh-CN" sz="1400">
                <a:solidFill>
                  <a:srgbClr val="0E2A7C"/>
                </a:solidFill>
              </a:rPr>
              <a:t>LED</a:t>
            </a:r>
            <a:r>
              <a:rPr lang="zh-CN" altLang="en-US" sz="1400">
                <a:solidFill>
                  <a:srgbClr val="0E2A7C"/>
                </a:solidFill>
              </a:rPr>
              <a:t>灯</a:t>
            </a:r>
            <a:r>
              <a:rPr lang="en-US" altLang="zh-CN" sz="1400">
                <a:solidFill>
                  <a:srgbClr val="0E2A7C"/>
                </a:solidFill>
              </a:rPr>
              <a:t>12S1P</a:t>
            </a:r>
            <a:r>
              <a:rPr lang="zh-CN" altLang="en-US" sz="1400">
                <a:solidFill>
                  <a:srgbClr val="0E2A7C"/>
                </a:solidFill>
              </a:rPr>
              <a:t>，结果如下：</a:t>
            </a:r>
            <a:endParaRPr lang="en-US" altLang="zh-CN" sz="1400">
              <a:solidFill>
                <a:srgbClr val="0E2A7C"/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648200" y="4038600"/>
          <a:ext cx="4190999" cy="14801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0033"/>
                <a:gridCol w="739064"/>
                <a:gridCol w="704549"/>
                <a:gridCol w="782832"/>
                <a:gridCol w="721701"/>
                <a:gridCol w="572820"/>
              </a:tblGrid>
              <a:tr h="3671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输入电压（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V)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不同负载时的输出电流（</a:t>
                      </a:r>
                      <a:r>
                        <a:rPr kumimoji="0" lang="en-US" altLang="zh-CN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kumimoji="0" lang="en-US" altLang="zh-CN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zh-CN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cPr anchor="ctr" horzOverflow="overflow">
                    <a:solidFill>
                      <a:schemeClr val="bg1"/>
                    </a:solidFill>
                  </a:tcPr>
                </a:tc>
              </a:tr>
              <a:tr h="36717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12LED</a:t>
                      </a:r>
                      <a:endParaRPr kumimoji="0" lang="en-US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11LED</a:t>
                      </a:r>
                      <a:endParaRPr kumimoji="0" lang="en-US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10LED</a:t>
                      </a:r>
                      <a:endParaRPr kumimoji="0" lang="en-US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9LED</a:t>
                      </a:r>
                      <a:endParaRPr kumimoji="0" lang="en-US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8LED</a:t>
                      </a:r>
                      <a:endParaRPr kumimoji="0" lang="en-US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110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/>
                        <a:t>220</a:t>
                      </a:r>
                      <a:endParaRPr lang="zh-CN" sz="1400" kern="100" dirty="0">
                        <a:solidFill>
                          <a:schemeClr val="bg2"/>
                        </a:solidFill>
                        <a:latin typeface="+mn-lt"/>
                        <a:ea typeface="黑体" panose="0201060906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34" name="TextBox 14"/>
          <p:cNvSpPr txBox="1">
            <a:spLocks noChangeArrowheads="1"/>
          </p:cNvSpPr>
          <p:nvPr/>
        </p:nvSpPr>
        <p:spPr bwMode="auto">
          <a:xfrm>
            <a:off x="304800" y="5562600"/>
            <a:ext cx="403860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线性调整率：           </a:t>
            </a:r>
            <a:r>
              <a:rPr lang="en-US" altLang="zh-CN" sz="1600">
                <a:solidFill>
                  <a:srgbClr val="FF0000"/>
                </a:solidFill>
              </a:rPr>
              <a:t>2mA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6935" name="TextBox 15"/>
          <p:cNvSpPr txBox="1">
            <a:spLocks noChangeArrowheads="1"/>
          </p:cNvSpPr>
          <p:nvPr/>
        </p:nvSpPr>
        <p:spPr bwMode="auto">
          <a:xfrm>
            <a:off x="4572000" y="5605463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</a:rPr>
              <a:t>负载调整率：           </a:t>
            </a:r>
            <a:r>
              <a:rPr lang="en-US" altLang="zh-CN" sz="1600" dirty="0">
                <a:solidFill>
                  <a:srgbClr val="FF0000"/>
                </a:solidFill>
              </a:rPr>
              <a:t>4mA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zh-CN" altLang="en-US" sz="1600" dirty="0">
                <a:solidFill>
                  <a:srgbClr val="FF0000"/>
                </a:solidFill>
              </a:rPr>
              <a:t>（</a:t>
            </a:r>
            <a:r>
              <a:rPr lang="en-US" altLang="zh-CN" sz="1600" dirty="0">
                <a:solidFill>
                  <a:srgbClr val="FF0000"/>
                </a:solidFill>
              </a:rPr>
              <a:t>8S-12S</a:t>
            </a:r>
            <a:r>
              <a:rPr lang="zh-CN" altLang="en-US" sz="1600" dirty="0">
                <a:solidFill>
                  <a:srgbClr val="FF0000"/>
                </a:solidFill>
              </a:rPr>
              <a:t>）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3409626" y="2636912"/>
            <a:ext cx="1447800" cy="685800"/>
          </a:xfrm>
          <a:prstGeom prst="wedgeRoundRectCallout">
            <a:avLst>
              <a:gd name="adj1" fmla="val -133350"/>
              <a:gd name="adj2" fmla="val -6428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285750">
              <a:lnSpc>
                <a:spcPts val="1680"/>
              </a:lnSpc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1634" y="283319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OVP</a:t>
            </a:r>
            <a:r>
              <a:rPr lang="zh-CN" altLang="en-US" sz="1400" dirty="0" smtClean="0">
                <a:solidFill>
                  <a:srgbClr val="FF0000"/>
                </a:solidFill>
              </a:rPr>
              <a:t>设定电阻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48CEE-F3DE-4F80-806B-D444A2FF3B9C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192" y="44624"/>
            <a:ext cx="8077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高压线性恒流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8200" y="1371600"/>
          <a:ext cx="7467600" cy="357915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69229"/>
                <a:gridCol w="2686871"/>
                <a:gridCol w="3111500"/>
              </a:tblGrid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MOS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特征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MT7603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控制器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单段，可支持大功率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MT7604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MOS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单段，外围简洁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6571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MT7605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MOS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三段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161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576943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 bwMode="auto">
          <a:xfrm>
            <a:off x="35496" y="44624"/>
            <a:ext cx="7848600" cy="620713"/>
          </a:xfr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l">
              <a:defRPr/>
            </a:pPr>
            <a:r>
              <a:rPr lang="en-US" altLang="zh-CN" sz="2600" kern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MT7604 – </a:t>
            </a:r>
            <a:r>
              <a:rPr lang="zh-CN" altLang="en-US" sz="2600" kern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应用电路</a:t>
            </a:r>
            <a:br>
              <a:rPr lang="zh-CN" altLang="en-US" sz="2600" b="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26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US">
              <a:ea typeface="宋体" panose="02010600030101010101" pitchFamily="2" charset="-122"/>
            </a:endParaRPr>
          </a:p>
        </p:txBody>
      </p:sp>
      <p:sp>
        <p:nvSpPr>
          <p:cNvPr id="4106" name="TextBox 5"/>
          <p:cNvSpPr txBox="1">
            <a:spLocks noChangeArrowheads="1"/>
          </p:cNvSpPr>
          <p:nvPr/>
        </p:nvSpPr>
        <p:spPr bwMode="auto">
          <a:xfrm>
            <a:off x="1403648" y="4941168"/>
            <a:ext cx="5112568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一样的线性驱动，不一样的性能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1B171-38A1-4528-9472-B0170DD0CE39}" type="slidenum">
              <a:rPr lang="zh-CN" altLang="en-US" smtClean="0"/>
            </a:fld>
            <a:endParaRPr lang="en-US" altLang="zh-CN" dirty="0"/>
          </a:p>
        </p:txBody>
      </p:sp>
      <p:pic>
        <p:nvPicPr>
          <p:cNvPr id="23554" name="Picture 2" descr="C:\Users\nicole\AppData\Roaming\Tencent\Users\958662895\QQ\WinTemp\RichOle\~GQD@~PX~VS87G~XA4X(_T5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864096"/>
            <a:ext cx="6436893" cy="3789040"/>
          </a:xfrm>
          <a:prstGeom prst="rect">
            <a:avLst/>
          </a:prstGeom>
          <a:noFill/>
        </p:spPr>
      </p:pic>
      <p:sp>
        <p:nvSpPr>
          <p:cNvPr id="29" name="KSO_Shape"/>
          <p:cNvSpPr/>
          <p:nvPr/>
        </p:nvSpPr>
        <p:spPr>
          <a:xfrm>
            <a:off x="6084168" y="4869160"/>
            <a:ext cx="1008112" cy="482213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标题 1"/>
          <p:cNvSpPr>
            <a:spLocks noGrp="1"/>
          </p:cNvSpPr>
          <p:nvPr>
            <p:ph type="title"/>
          </p:nvPr>
        </p:nvSpPr>
        <p:spPr bwMode="auto">
          <a:xfrm>
            <a:off x="35496" y="44624"/>
            <a:ext cx="7848600" cy="620713"/>
          </a:xfr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l">
              <a:defRPr/>
            </a:pPr>
            <a:r>
              <a:rPr lang="en-US" altLang="zh-CN" sz="2800" kern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MT7604 – </a:t>
            </a:r>
            <a:r>
              <a:rPr lang="zh-CN" altLang="en-US" sz="2800" kern="12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测试性能</a:t>
            </a:r>
            <a:br>
              <a:rPr lang="zh-CN" altLang="en-US" sz="2800" b="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28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en-US">
              <a:ea typeface="宋体" panose="02010600030101010101" pitchFamily="2" charset="-122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1B171-38A1-4528-9472-B0170DD0CE39}" type="slidenum">
              <a:rPr lang="zh-CN" altLang="en-US" smtClean="0"/>
            </a:fld>
            <a:endParaRPr lang="en-US" altLang="zh-CN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99592" y="1340231"/>
          <a:ext cx="7200800" cy="149354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18043"/>
                <a:gridCol w="1117366"/>
                <a:gridCol w="732495"/>
                <a:gridCol w="876512"/>
                <a:gridCol w="1008112"/>
                <a:gridCol w="1296144"/>
                <a:gridCol w="1152128"/>
              </a:tblGrid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输入电压</a:t>
                      </a:r>
                      <a:r>
                        <a:rPr lang="en-US" altLang="zh-CN" sz="1400" u="none" strike="noStrike" dirty="0"/>
                        <a:t>(</a:t>
                      </a:r>
                      <a:r>
                        <a:rPr lang="en-US" sz="1400" u="none" strike="noStrike" dirty="0" err="1"/>
                        <a:t>Vac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输入功率</a:t>
                      </a:r>
                      <a:r>
                        <a:rPr lang="en-US" sz="1400" u="none" strike="noStrike" dirty="0"/>
                        <a:t>Pin(W)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PF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/>
                        <a:t>输出电压</a:t>
                      </a:r>
                      <a:r>
                        <a:rPr lang="en-US" altLang="zh-CN" sz="1400" u="none" strike="noStrike" dirty="0"/>
                        <a:t>(V)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/>
                        <a:t>输出电流</a:t>
                      </a:r>
                      <a:r>
                        <a:rPr lang="zh-CN" altLang="en-US" sz="1400" u="none" strike="noStrike" dirty="0"/>
                        <a:t>（</a:t>
                      </a:r>
                      <a:r>
                        <a:rPr lang="en-US" altLang="zh-CN" sz="1400" u="none" strike="noStrike" dirty="0" err="1"/>
                        <a:t>mA</a:t>
                      </a:r>
                      <a:r>
                        <a:rPr lang="zh-CN" altLang="en-US" sz="1400" u="none" strike="noStrike" dirty="0"/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输出</a:t>
                      </a:r>
                      <a:r>
                        <a:rPr lang="zh-CN" altLang="en-US" sz="1400" u="none" strike="noStrike" dirty="0" smtClean="0"/>
                        <a:t>功率</a:t>
                      </a:r>
                      <a:r>
                        <a:rPr lang="en-US" sz="1400" u="none" strike="noStrike" dirty="0" smtClean="0"/>
                        <a:t>(W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/>
                        <a:t>η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6.46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0.896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24.22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5.658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87.59%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7.07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0.915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25.45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6.113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86.46%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7.33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0.924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25.83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6.093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83.12%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7.55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0.924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25.93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6.037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79.96%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133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240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7.66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0.918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25.54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5.908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77.13%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899592" y="3985900"/>
          <a:ext cx="7200800" cy="171489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18043"/>
                <a:gridCol w="1117366"/>
                <a:gridCol w="732495"/>
                <a:gridCol w="876512"/>
                <a:gridCol w="1008112"/>
                <a:gridCol w="1296144"/>
                <a:gridCol w="115212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输入电压</a:t>
                      </a:r>
                      <a:r>
                        <a:rPr lang="en-US" altLang="zh-CN" sz="1400" u="none" strike="noStrike" dirty="0"/>
                        <a:t>(</a:t>
                      </a:r>
                      <a:r>
                        <a:rPr lang="en-US" sz="1400" u="none" strike="noStrike" dirty="0" err="1"/>
                        <a:t>Vac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输入功率</a:t>
                      </a:r>
                      <a:r>
                        <a:rPr lang="en-US" sz="1400" u="none" strike="noStrike" dirty="0"/>
                        <a:t>Pin(W)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PF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/>
                        <a:t>输出电压</a:t>
                      </a:r>
                      <a:r>
                        <a:rPr lang="en-US" altLang="zh-CN" sz="1400" u="none" strike="noStrike" dirty="0"/>
                        <a:t>(V)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 smtClean="0"/>
                        <a:t>输出电流</a:t>
                      </a:r>
                      <a:r>
                        <a:rPr lang="zh-CN" altLang="en-US" sz="1400" u="none" strike="noStrike" dirty="0"/>
                        <a:t>（</a:t>
                      </a:r>
                      <a:r>
                        <a:rPr lang="en-US" altLang="zh-CN" sz="1400" u="none" strike="noStrike" dirty="0" err="1"/>
                        <a:t>mA</a:t>
                      </a:r>
                      <a:r>
                        <a:rPr lang="zh-CN" altLang="en-US" sz="1400" u="none" strike="noStrike" dirty="0"/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/>
                        <a:t>输出</a:t>
                      </a:r>
                      <a:r>
                        <a:rPr lang="zh-CN" altLang="en-US" sz="1400" u="none" strike="noStrike" dirty="0" smtClean="0"/>
                        <a:t>功率</a:t>
                      </a:r>
                      <a:r>
                        <a:rPr lang="en-US" sz="1400" u="none" strike="noStrike" dirty="0" smtClean="0"/>
                        <a:t>(W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/>
                        <a:t>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5.65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0.9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21.09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5.00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88.5%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6.39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0.925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22.96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5.45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85.29%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7.01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0.935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24.47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5.81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82.88%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021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7.70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0.942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25.70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6.11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79.35%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133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/>
                        <a:t>240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8.25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0.949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/>
                        <a:t>250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6.42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/>
                        <a:t>77.82%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39552" y="764704"/>
            <a:ext cx="5112568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恒功率 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恒流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9615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MT7604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测试数据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6165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某竞争对手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测试数据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332485">
            <a:off x="407855" y="609537"/>
            <a:ext cx="459225" cy="6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椭圆 16"/>
          <p:cNvSpPr/>
          <p:nvPr/>
        </p:nvSpPr>
        <p:spPr bwMode="auto">
          <a:xfrm>
            <a:off x="2195736" y="1681644"/>
            <a:ext cx="576064" cy="122413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2195736" y="4561964"/>
            <a:ext cx="576064" cy="122413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4860032" y="1681644"/>
            <a:ext cx="576064" cy="122413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860032" y="4489956"/>
            <a:ext cx="576064" cy="122413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29777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∆</a:t>
            </a:r>
            <a:r>
              <a:rPr lang="en-US" altLang="zh-CN" sz="1400" dirty="0" smtClean="0">
                <a:solidFill>
                  <a:srgbClr val="FF0000"/>
                </a:solidFill>
              </a:rPr>
              <a:t>=1.2W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+/-8.3%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58581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∆</a:t>
            </a:r>
            <a:r>
              <a:rPr lang="en-US" altLang="zh-CN" sz="1400" dirty="0" smtClean="0">
                <a:solidFill>
                  <a:srgbClr val="FF0000"/>
                </a:solidFill>
              </a:rPr>
              <a:t>=2.6W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+/-18.6%</a:t>
            </a:r>
            <a:endParaRPr lang="zh-CN" alt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29777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∆</a:t>
            </a:r>
            <a:r>
              <a:rPr lang="en-US" altLang="zh-CN" sz="1400" dirty="0" smtClean="0">
                <a:solidFill>
                  <a:srgbClr val="FF0000"/>
                </a:solidFill>
              </a:rPr>
              <a:t>=1.32mA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58581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∆</a:t>
            </a:r>
            <a:r>
              <a:rPr lang="en-US" altLang="zh-CN" sz="1400" dirty="0" smtClean="0">
                <a:solidFill>
                  <a:srgbClr val="FF0000"/>
                </a:solidFill>
              </a:rPr>
              <a:t>=5.91mA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2924944"/>
            <a:ext cx="1800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*输入功率变化可根据要求进一步优化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-504056" y="0"/>
            <a:ext cx="529208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MT7636– LED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去纹波芯片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425D-134A-48E8-A565-332215AE10B6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0355" name="AutoShape 3" descr="C:\Users\Administrator\AppData\Roaming\Tencent\Users\958662895\QQ\WinTemp\RichOle\DG8WD3PJ(AI]UEJCKJ}D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356" name="AutoShape 4" descr="C:\Users\Administrator\AppData\Roaming\Tencent\Users\958662895\QQ\WinTemp\RichOle\DG8WD3PJ(AI]UEJCKJ}D4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-60000">
            <a:off x="3802638" y="4972572"/>
            <a:ext cx="1732399" cy="132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769442"/>
            <a:ext cx="182880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应用原理图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2400" y="3599831"/>
            <a:ext cx="8763000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前级驱动为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MT79335-12W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方案，输出为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45V/250mA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，输出电解电容为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100uF/100V*2</a:t>
            </a:r>
            <a:endParaRPr lang="zh-CN" altLang="en-US" dirty="0" smtClean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005170"/>
            <a:ext cx="2476500" cy="2201862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88267"/>
            <a:ext cx="2651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6"/>
          <p:cNvGrpSpPr/>
          <p:nvPr/>
        </p:nvGrpSpPr>
        <p:grpSpPr>
          <a:xfrm>
            <a:off x="4190999" y="4111433"/>
            <a:ext cx="960199" cy="846122"/>
            <a:chOff x="3657600" y="4214301"/>
            <a:chExt cx="1444498" cy="122418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600" y="4214301"/>
              <a:ext cx="1444498" cy="1224184"/>
            </a:xfrm>
            <a:prstGeom prst="rect">
              <a:avLst/>
            </a:prstGeom>
          </p:spPr>
        </p:pic>
        <p:sp>
          <p:nvSpPr>
            <p:cNvPr id="19" name="TextBox 39"/>
            <p:cNvSpPr txBox="1"/>
            <p:nvPr/>
          </p:nvSpPr>
          <p:spPr>
            <a:xfrm rot="19216004">
              <a:off x="3829016" y="4391604"/>
              <a:ext cx="1219200" cy="37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/>
                  </a:solidFill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</a:rPr>
                <a:t>MT7636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直接箭头连接符 19"/>
          <p:cNvCxnSpPr/>
          <p:nvPr/>
        </p:nvCxnSpPr>
        <p:spPr bwMode="auto">
          <a:xfrm>
            <a:off x="3045061" y="5105400"/>
            <a:ext cx="746125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cxnSp>
        <p:nvCxnSpPr>
          <p:cNvPr id="22" name="直接箭头连接符 21"/>
          <p:cNvCxnSpPr>
            <a:endCxn id="15" idx="1"/>
          </p:cNvCxnSpPr>
          <p:nvPr/>
        </p:nvCxnSpPr>
        <p:spPr bwMode="auto">
          <a:xfrm>
            <a:off x="5546489" y="5105400"/>
            <a:ext cx="549511" cy="701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dist="17961" dir="2700000" algn="ctr" rotWithShape="0">
              <a:schemeClr val="tx2"/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03390"/>
            <a:ext cx="4144070" cy="229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7"/>
          <p:cNvGrpSpPr/>
          <p:nvPr/>
        </p:nvGrpSpPr>
        <p:grpSpPr bwMode="auto">
          <a:xfrm>
            <a:off x="4499992" y="908720"/>
            <a:ext cx="4320480" cy="2448272"/>
            <a:chOff x="2125532" y="4389170"/>
            <a:chExt cx="6135008" cy="1843206"/>
          </a:xfrm>
        </p:grpSpPr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2999765" y="4897289"/>
              <a:ext cx="5260775" cy="1335087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altLang="zh-CN" dirty="0" smtClean="0">
                  <a:solidFill>
                    <a:srgbClr val="FF0000"/>
                  </a:solidFill>
                </a:rPr>
                <a:t> MT7636 </a:t>
              </a:r>
              <a:r>
                <a:rPr lang="zh-CN" altLang="en-US" dirty="0">
                  <a:solidFill>
                    <a:srgbClr val="FF0000"/>
                  </a:solidFill>
                </a:rPr>
                <a:t>系列技术优势 </a:t>
              </a:r>
              <a:endParaRPr lang="en-US" altLang="zh-CN" dirty="0" smtClean="0">
                <a:solidFill>
                  <a:srgbClr val="FF0000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en-US" altLang="zh-CN" dirty="0" smtClean="0">
                  <a:solidFill>
                    <a:srgbClr val="002060"/>
                  </a:solidFill>
                </a:rPr>
                <a:t> 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完善的</a:t>
              </a:r>
              <a:r>
                <a:rPr lang="en-US" altLang="zh-CN" dirty="0" smtClean="0">
                  <a:solidFill>
                    <a:srgbClr val="002060"/>
                  </a:solidFill>
                </a:rPr>
                <a:t>LED</a:t>
              </a:r>
              <a:r>
                <a:rPr lang="zh-CN" altLang="en-US" dirty="0" smtClean="0">
                  <a:solidFill>
                    <a:srgbClr val="002060"/>
                  </a:solidFill>
                </a:rPr>
                <a:t>短路保护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dirty="0" smtClean="0">
                  <a:solidFill>
                    <a:srgbClr val="002060"/>
                  </a:solidFill>
                </a:rPr>
                <a:t>过温自动调整电流纹波</a:t>
              </a:r>
              <a:endParaRPr lang="en-US" altLang="zh-CN" sz="1600" dirty="0" smtClean="0">
                <a:solidFill>
                  <a:srgbClr val="002060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  <a:defRPr/>
              </a:pPr>
              <a:r>
                <a:rPr lang="zh-CN" altLang="en-US" sz="1600" dirty="0" smtClean="0">
                  <a:solidFill>
                    <a:srgbClr val="002060"/>
                  </a:solidFill>
                </a:rPr>
                <a:t>最大</a:t>
              </a:r>
              <a:r>
                <a:rPr lang="en-US" altLang="zh-CN" sz="1600" dirty="0" smtClean="0">
                  <a:solidFill>
                    <a:srgbClr val="002060"/>
                  </a:solidFill>
                </a:rPr>
                <a:t>2A </a:t>
              </a:r>
              <a:r>
                <a:rPr lang="zh-CN" altLang="en-US" sz="1600" dirty="0" smtClean="0">
                  <a:solidFill>
                    <a:srgbClr val="002060"/>
                  </a:solidFill>
                </a:rPr>
                <a:t>输出电流</a:t>
              </a:r>
              <a:endParaRPr lang="en-US" altLang="zh-CN" sz="1600" dirty="0">
                <a:solidFill>
                  <a:srgbClr val="002060"/>
                </a:solidFill>
              </a:endParaRPr>
            </a:p>
          </p:txBody>
        </p:sp>
        <p:pic>
          <p:nvPicPr>
            <p:cNvPr id="24" name="Picture 1" descr="C:\Users\maxic\AppData\Roaming\Tencent\Users\793164048\QQ\WinTemp\RichOle\WY)C0~N`F{%_@I$~D7OT[K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5532" y="4389170"/>
              <a:ext cx="1227200" cy="59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48CEE-F3DE-4F80-806B-D444A2FF3B9C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44624"/>
            <a:ext cx="80772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DC-DC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恒流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5800" y="1066800"/>
          <a:ext cx="7696200" cy="4495797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133600"/>
                <a:gridCol w="1849904"/>
                <a:gridCol w="3712696"/>
              </a:tblGrid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功能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宋体" panose="02010600030101010101" pitchFamily="2" charset="-122"/>
                        </a:rPr>
                        <a:t>特征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降压型</a:t>
                      </a:r>
                      <a:endParaRPr lang="zh-CN" altLang="en-US" sz="1600" b="1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MT7201C+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高达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50V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耐压，精度高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升压型</a:t>
                      </a:r>
                      <a:endParaRPr lang="zh-CN" altLang="en-US" sz="1600" b="1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MT7004B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SOT23-6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baseline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封装，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6W</a:t>
                      </a:r>
                      <a:r>
                        <a:rPr lang="zh-CN" altLang="en-US" sz="1600" baseline="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最大输出功率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kern="12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kern="12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600" kern="12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499533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升压 </a:t>
                      </a:r>
                      <a:r>
                        <a:rPr lang="en-US" altLang="zh-CN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降压 </a:t>
                      </a:r>
                      <a:r>
                        <a:rPr lang="en-US" altLang="zh-CN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升降压</a:t>
                      </a:r>
                      <a:endParaRPr lang="zh-CN" altLang="en-US" sz="1600" b="1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MT7261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MOS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40V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耐压，最大输出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8W</a:t>
                      </a: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533">
                <a:tc vMerge="1"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MT7282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MOS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40V</a:t>
                      </a: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耐压，最大输出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10W</a:t>
                      </a: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533">
                <a:tc vMerge="1"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MT7285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外置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j-lt"/>
                          <a:ea typeface="宋体" panose="02010600030101010101" pitchFamily="2" charset="-122"/>
                        </a:rPr>
                        <a:t>MOS </a:t>
                      </a: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228600" y="1447800"/>
            <a:ext cx="6629400" cy="434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Blip>
                <a:blip r:embed="rId1"/>
              </a:buBlip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59" name="Rectangle 2"/>
          <p:cNvSpPr txBox="1">
            <a:spLocks noChangeArrowheads="1"/>
          </p:cNvSpPr>
          <p:nvPr/>
        </p:nvSpPr>
        <p:spPr bwMode="auto">
          <a:xfrm>
            <a:off x="30832" y="4462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MT7201C+  — DC-DC LED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驱动 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844550"/>
            <a:ext cx="5029200" cy="243205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793750" indent="-27305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参数指标：</a:t>
            </a:r>
            <a:endParaRPr lang="en-US" altLang="zh-CN" sz="1600" b="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输入电压范围：</a:t>
            </a:r>
            <a:r>
              <a:rPr lang="en-US" altLang="zh-CN" sz="1400" b="0" dirty="0">
                <a:solidFill>
                  <a:srgbClr val="FF0000"/>
                </a:solidFill>
                <a:ea typeface="宋体" panose="02010600030101010101" pitchFamily="2" charset="-122"/>
              </a:rPr>
              <a:t>6V</a:t>
            </a:r>
            <a:r>
              <a:rPr lang="zh-CN" altLang="en-US" sz="1400" b="0" dirty="0">
                <a:solidFill>
                  <a:srgbClr val="FF0000"/>
                </a:solidFill>
                <a:ea typeface="宋体" panose="02010600030101010101" pitchFamily="2" charset="-122"/>
              </a:rPr>
              <a:t>到</a:t>
            </a:r>
            <a:r>
              <a:rPr lang="en-US" altLang="zh-CN" sz="1400" dirty="0">
                <a:solidFill>
                  <a:srgbClr val="FF0000"/>
                </a:solidFill>
                <a:ea typeface="宋体" panose="02010600030101010101" pitchFamily="2" charset="-122"/>
              </a:rPr>
              <a:t>50V</a:t>
            </a:r>
            <a:endParaRPr lang="en-US" altLang="zh-CN" sz="14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高达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1A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恒电流输出</a:t>
            </a:r>
            <a:endParaRPr lang="zh-CN" altLang="en-US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高达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97%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的效率</a:t>
            </a:r>
            <a:endParaRPr lang="zh-CN" altLang="en-US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专利的电流矫正技术，输出电流精度达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+/-2%</a:t>
            </a:r>
            <a:endParaRPr lang="en-US" altLang="zh-CN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固有的频率抖动技术，降低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EMI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。可通过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EN55015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的辐射和传导测试</a:t>
            </a:r>
            <a:endParaRPr lang="zh-CN" altLang="en-US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复用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ADJ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引脚进行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LED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开关、模拟调光和</a:t>
            </a: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PWM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调光</a:t>
            </a:r>
            <a:endParaRPr lang="zh-CN" altLang="en-US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b="0" dirty="0">
                <a:solidFill>
                  <a:srgbClr val="0E2A7C"/>
                </a:solidFill>
                <a:ea typeface="宋体" panose="02010600030101010101" pitchFamily="2" charset="-122"/>
              </a:rPr>
              <a:t>LED</a:t>
            </a: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开路保护，芯片过温保护</a:t>
            </a:r>
            <a:endParaRPr lang="zh-CN" altLang="en-US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 b="0" dirty="0">
                <a:solidFill>
                  <a:srgbClr val="0E2A7C"/>
                </a:solidFill>
                <a:ea typeface="宋体" panose="02010600030101010101" pitchFamily="2" charset="-122"/>
              </a:rPr>
              <a:t>输出可调的恒流控制方法</a:t>
            </a:r>
            <a:endParaRPr lang="en-US" altLang="en-US" sz="1400" b="0" dirty="0">
              <a:solidFill>
                <a:srgbClr val="0E2A7C"/>
              </a:solidFill>
              <a:ea typeface="宋体" panose="02010600030101010101" pitchFamily="2" charset="-122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5334000" y="762000"/>
            <a:ext cx="3124200" cy="134778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</a:ln>
        </p:spPr>
        <p:txBody>
          <a:bodyPr>
            <a:spAutoFit/>
          </a:bodyPr>
          <a:lstStyle/>
          <a:p>
            <a:pPr marL="793750" indent="-27305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FF0000"/>
                </a:solidFill>
              </a:rPr>
              <a:t>产品应用：</a:t>
            </a:r>
            <a:endParaRPr lang="zh-CN" altLang="en-US" dirty="0">
              <a:solidFill>
                <a:srgbClr val="FF0000"/>
              </a:solidFill>
            </a:endParaRPr>
          </a:p>
          <a:p>
            <a:pPr marL="528955" lvl="1" indent="78105" algn="just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E2A7C"/>
                </a:solidFill>
              </a:rPr>
              <a:t>  </a:t>
            </a:r>
            <a:r>
              <a:rPr lang="en-US" altLang="zh-CN" sz="1400" b="0" dirty="0">
                <a:solidFill>
                  <a:srgbClr val="0E2A7C"/>
                </a:solidFill>
              </a:rPr>
              <a:t>LED </a:t>
            </a:r>
            <a:r>
              <a:rPr lang="zh-CN" altLang="en-US" sz="1400" b="0" dirty="0">
                <a:solidFill>
                  <a:srgbClr val="0E2A7C"/>
                </a:solidFill>
              </a:rPr>
              <a:t>射灯，日光灯，路灯</a:t>
            </a:r>
            <a:endParaRPr lang="zh-CN" altLang="en-US" sz="1400" b="0" dirty="0">
              <a:solidFill>
                <a:srgbClr val="0E2A7C"/>
              </a:solidFill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1400" b="0" dirty="0">
                <a:solidFill>
                  <a:srgbClr val="0E2A7C"/>
                </a:solidFill>
              </a:rPr>
              <a:t>车载</a:t>
            </a:r>
            <a:r>
              <a:rPr lang="en-US" altLang="zh-CN" sz="1400" b="0" dirty="0">
                <a:solidFill>
                  <a:srgbClr val="0E2A7C"/>
                </a:solidFill>
              </a:rPr>
              <a:t>LED</a:t>
            </a:r>
            <a:r>
              <a:rPr lang="zh-CN" altLang="en-US" sz="1400" b="0" dirty="0">
                <a:solidFill>
                  <a:srgbClr val="0E2A7C"/>
                </a:solidFill>
              </a:rPr>
              <a:t>灯，交通指示灯</a:t>
            </a:r>
            <a:endParaRPr lang="zh-CN" altLang="en-US" sz="1400" b="0" dirty="0">
              <a:solidFill>
                <a:srgbClr val="0E2A7C"/>
              </a:solidFill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zh-CN" altLang="en-US" sz="1400" b="0" dirty="0">
                <a:solidFill>
                  <a:srgbClr val="0E2A7C"/>
                </a:solidFill>
              </a:rPr>
              <a:t>大功率</a:t>
            </a:r>
            <a:r>
              <a:rPr lang="en-US" altLang="zh-CN" sz="1400" b="0" dirty="0">
                <a:solidFill>
                  <a:srgbClr val="0E2A7C"/>
                </a:solidFill>
              </a:rPr>
              <a:t>LED</a:t>
            </a:r>
            <a:r>
              <a:rPr lang="zh-CN" altLang="en-US" sz="1400" b="0" dirty="0">
                <a:solidFill>
                  <a:srgbClr val="0E2A7C"/>
                </a:solidFill>
              </a:rPr>
              <a:t>手电筒</a:t>
            </a:r>
            <a:endParaRPr lang="zh-CN" altLang="en-US" sz="1400" b="0" dirty="0">
              <a:solidFill>
                <a:srgbClr val="0E2A7C"/>
              </a:solidFill>
            </a:endParaRPr>
          </a:p>
          <a:p>
            <a:pPr marL="793750" indent="-2730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1400" b="0" dirty="0">
                <a:solidFill>
                  <a:srgbClr val="0E2A7C"/>
                </a:solidFill>
              </a:rPr>
              <a:t>LED</a:t>
            </a:r>
            <a:r>
              <a:rPr lang="zh-CN" altLang="en-US" sz="1400" b="0" dirty="0">
                <a:solidFill>
                  <a:srgbClr val="0E2A7C"/>
                </a:solidFill>
              </a:rPr>
              <a:t>洗墙灯，舞台灯</a:t>
            </a:r>
            <a:endParaRPr lang="zh-CN" altLang="en-US" sz="1400" b="0" dirty="0">
              <a:solidFill>
                <a:srgbClr val="0E2A7C"/>
              </a:solidFill>
            </a:endParaRPr>
          </a:p>
        </p:txBody>
      </p:sp>
      <p:pic>
        <p:nvPicPr>
          <p:cNvPr id="45062" name="Picture 10" descr="无标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2108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057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28905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2987824" y="2852936"/>
            <a:ext cx="3159224" cy="3103240"/>
            <a:chOff x="3045919" y="2504499"/>
            <a:chExt cx="2743200" cy="3428999"/>
          </a:xfrm>
          <a:solidFill>
            <a:srgbClr val="FFFF00"/>
          </a:solidFill>
        </p:grpSpPr>
        <p:sp>
          <p:nvSpPr>
            <p:cNvPr id="45068" name="AutoShape 15"/>
            <p:cNvSpPr>
              <a:spLocks noChangeArrowheads="1"/>
            </p:cNvSpPr>
            <p:nvPr/>
          </p:nvSpPr>
          <p:spPr bwMode="auto">
            <a:xfrm>
              <a:off x="3045919" y="2504499"/>
              <a:ext cx="2743200" cy="3428999"/>
            </a:xfrm>
            <a:prstGeom prst="irregularSeal1">
              <a:avLst/>
            </a:prstGeom>
            <a:grpFill/>
            <a:ln w="9525" algn="ctr">
              <a:noFill/>
              <a:miter lim="800000"/>
            </a:ln>
            <a:effectLst>
              <a:prstShdw prst="shdw17" dist="17961" dir="2700000">
                <a:srgbClr val="997A5C"/>
              </a:prstShdw>
            </a:effectLst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Ø"/>
              </a:pPr>
              <a:endParaRPr lang="zh-CN" altLang="zh-CN"/>
            </a:p>
          </p:txBody>
        </p:sp>
        <p:sp>
          <p:nvSpPr>
            <p:cNvPr id="45069" name="Rectangle 2"/>
            <p:cNvSpPr txBox="1">
              <a:spLocks noChangeArrowheads="1"/>
            </p:cNvSpPr>
            <p:nvPr/>
          </p:nvSpPr>
          <p:spPr bwMode="auto">
            <a:xfrm>
              <a:off x="3778589" y="3723700"/>
              <a:ext cx="1447800" cy="8382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0" hangingPunct="0"/>
              <a:r>
                <a:rPr lang="zh-CN" altLang="en-US" sz="2400" dirty="0">
                  <a:solidFill>
                    <a:srgbClr val="FC1010"/>
                  </a:solidFill>
                </a:rPr>
                <a:t>输入电压</a:t>
              </a:r>
              <a:endParaRPr lang="zh-CN" altLang="en-US" sz="2400" dirty="0">
                <a:solidFill>
                  <a:srgbClr val="FC1010"/>
                </a:solidFill>
              </a:endParaRPr>
            </a:p>
            <a:p>
              <a:pPr eaLnBrk="0" hangingPunct="0"/>
              <a:r>
                <a:rPr lang="zh-CN" altLang="en-US" sz="2400" dirty="0">
                  <a:solidFill>
                    <a:srgbClr val="FC1010"/>
                  </a:solidFill>
                </a:rPr>
                <a:t>高达</a:t>
              </a:r>
              <a:r>
                <a:rPr lang="en-US" altLang="zh-CN" sz="2400" dirty="0">
                  <a:solidFill>
                    <a:srgbClr val="FC1010"/>
                  </a:solidFill>
                </a:rPr>
                <a:t>50V</a:t>
              </a:r>
              <a:r>
                <a:rPr lang="en-US" altLang="zh-CN" sz="2800" dirty="0">
                  <a:solidFill>
                    <a:srgbClr val="0E2A7C"/>
                  </a:solidFill>
                </a:rPr>
                <a:t> </a:t>
              </a:r>
              <a:endParaRPr lang="en-US" altLang="en-US" sz="2800" dirty="0">
                <a:solidFill>
                  <a:srgbClr val="0E2A7C"/>
                </a:solidFill>
              </a:endParaRPr>
            </a:p>
          </p:txBody>
        </p:sp>
      </p:grpSp>
      <p:pic>
        <p:nvPicPr>
          <p:cNvPr id="45066" name="Picture 13" descr="D:\MAXIC\docs\TRADESHOW\产品手册-20110330\photo\MT7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1676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C6536-EFF6-4AE4-8B00-6BDD64BFAEDE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-36512" y="7890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MT7201C+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应用及性能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3733800" y="4038600"/>
            <a:ext cx="1295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rgbClr val="0E2A7C"/>
                </a:solidFill>
              </a:rPr>
              <a:t>电流变化</a:t>
            </a:r>
            <a:r>
              <a:rPr lang="en-US" altLang="zh-CN" sz="1400" dirty="0">
                <a:solidFill>
                  <a:srgbClr val="0E2A7C"/>
                </a:solidFill>
              </a:rPr>
              <a:t>: </a:t>
            </a:r>
            <a:endParaRPr lang="en-US" altLang="zh-CN" sz="1400" dirty="0">
              <a:solidFill>
                <a:srgbClr val="0E2A7C"/>
              </a:solidFill>
            </a:endParaRP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rgbClr val="0E2A7C"/>
                </a:solidFill>
              </a:rPr>
              <a:t>±2%</a:t>
            </a:r>
            <a:endParaRPr lang="en-US" altLang="zh-CN" sz="1400" dirty="0">
              <a:solidFill>
                <a:srgbClr val="0E2A7C"/>
              </a:solidFill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431304" y="3822724"/>
            <a:ext cx="3276600" cy="2414588"/>
            <a:chOff x="304800" y="4038600"/>
            <a:chExt cx="3200400" cy="2415068"/>
          </a:xfrm>
        </p:grpSpPr>
        <p:pic>
          <p:nvPicPr>
            <p:cNvPr id="46091" name="Picture 10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85800" y="4038600"/>
              <a:ext cx="2819400" cy="2136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6092" name="TextBox 16"/>
            <p:cNvSpPr txBox="1">
              <a:spLocks noChangeArrowheads="1"/>
            </p:cNvSpPr>
            <p:nvPr/>
          </p:nvSpPr>
          <p:spPr bwMode="auto">
            <a:xfrm>
              <a:off x="1600200" y="6167436"/>
              <a:ext cx="748859" cy="286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chemeClr val="bg2"/>
                  </a:solidFill>
                </a:rPr>
                <a:t>Vin (V)</a:t>
              </a:r>
              <a:endParaRPr lang="en-US" altLang="zh-CN" sz="1400">
                <a:solidFill>
                  <a:schemeClr val="bg2"/>
                </a:solidFill>
              </a:endParaRPr>
            </a:p>
          </p:txBody>
        </p:sp>
        <p:sp>
          <p:nvSpPr>
            <p:cNvPr id="46093" name="TextBox 18"/>
            <p:cNvSpPr txBox="1">
              <a:spLocks noChangeArrowheads="1"/>
            </p:cNvSpPr>
            <p:nvPr/>
          </p:nvSpPr>
          <p:spPr bwMode="auto">
            <a:xfrm rot="-5400000">
              <a:off x="-127794" y="5004593"/>
              <a:ext cx="1150937" cy="285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chemeClr val="bg2"/>
                  </a:solidFill>
                </a:rPr>
                <a:t>I_LED (mA)</a:t>
              </a:r>
              <a:endParaRPr lang="en-US" altLang="zh-CN" sz="1400">
                <a:solidFill>
                  <a:schemeClr val="bg2"/>
                </a:solidFill>
              </a:endParaRPr>
            </a:p>
          </p:txBody>
        </p:sp>
      </p:grpSp>
      <p:pic>
        <p:nvPicPr>
          <p:cNvPr id="4608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403323" cy="258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42" y="1041541"/>
            <a:ext cx="3907705" cy="23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64150"/>
            <a:ext cx="3882012" cy="2429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6156176" y="3102793"/>
            <a:ext cx="1676400" cy="830263"/>
          </a:xfrm>
          <a:prstGeom prst="rect">
            <a:avLst/>
          </a:prstGeom>
          <a:solidFill>
            <a:srgbClr val="00B050"/>
          </a:solidFill>
          <a:ln w="9525">
            <a:solidFill>
              <a:srgbClr val="0066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通过</a:t>
            </a:r>
            <a:r>
              <a:rPr lang="en-US" altLang="zh-CN" sz="2000" dirty="0">
                <a:solidFill>
                  <a:schemeClr val="tx1"/>
                </a:solidFill>
              </a:rPr>
              <a:t>EMI</a:t>
            </a:r>
            <a:r>
              <a:rPr lang="zh-CN" altLang="en-US" sz="2000" dirty="0">
                <a:solidFill>
                  <a:schemeClr val="tx1"/>
                </a:solidFill>
              </a:rPr>
              <a:t>测试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algn="ctr" eaLnBrk="0" hangingPunct="0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不需要加任何元器件轻松过辐射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46089" name="Rectangle 2"/>
          <p:cNvSpPr txBox="1">
            <a:spLocks noChangeArrowheads="1"/>
          </p:cNvSpPr>
          <p:nvPr/>
        </p:nvSpPr>
        <p:spPr bwMode="auto">
          <a:xfrm>
            <a:off x="1870720" y="4056112"/>
            <a:ext cx="19812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zh-CN" altLang="en-US" sz="1400" dirty="0">
                <a:solidFill>
                  <a:srgbClr val="FF0000"/>
                </a:solidFill>
              </a:rPr>
              <a:t>专利的电流矫正技术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F2FC8-38DB-48B8-B0CC-EAC4FF7B9346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48" y="26962"/>
            <a:ext cx="3607956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LED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驱动产品线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762000" y="990600"/>
            <a:ext cx="8023448" cy="5315400"/>
            <a:chOff x="762000" y="990600"/>
            <a:chExt cx="8023448" cy="5315400"/>
          </a:xfrm>
        </p:grpSpPr>
        <p:grpSp>
          <p:nvGrpSpPr>
            <p:cNvPr id="8" name="组合 5"/>
            <p:cNvGrpSpPr/>
            <p:nvPr/>
          </p:nvGrpSpPr>
          <p:grpSpPr bwMode="auto">
            <a:xfrm>
              <a:off x="3733800" y="3352800"/>
              <a:ext cx="2362200" cy="2590800"/>
              <a:chOff x="4419472" y="4597400"/>
              <a:chExt cx="1346158" cy="1628775"/>
            </a:xfrm>
          </p:grpSpPr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4419472" y="4597400"/>
                <a:ext cx="982632" cy="162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7646" y="5562600"/>
                <a:ext cx="507984" cy="4572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椭圆 6"/>
            <p:cNvSpPr/>
            <p:nvPr/>
          </p:nvSpPr>
          <p:spPr bwMode="auto">
            <a:xfrm>
              <a:off x="762000" y="4343400"/>
              <a:ext cx="1886400" cy="1886400"/>
            </a:xfrm>
            <a:prstGeom prst="ellipse">
              <a:avLst/>
            </a:prstGeom>
            <a:ln>
              <a:solidFill>
                <a:srgbClr val="002060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  <a:defRPr/>
              </a:pPr>
              <a:endParaRPr lang="zh-CN" altLang="en-US" sz="1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endParaRPr>
            </a:p>
          </p:txBody>
        </p:sp>
        <p:grpSp>
          <p:nvGrpSpPr>
            <p:cNvPr id="32" name="组合 24"/>
            <p:cNvGrpSpPr/>
            <p:nvPr/>
          </p:nvGrpSpPr>
          <p:grpSpPr bwMode="auto">
            <a:xfrm>
              <a:off x="2743200" y="1066800"/>
              <a:ext cx="2286000" cy="1886400"/>
              <a:chOff x="2743200" y="914400"/>
              <a:chExt cx="2286000" cy="1886400"/>
            </a:xfrm>
          </p:grpSpPr>
          <p:sp>
            <p:nvSpPr>
              <p:cNvPr id="10" name="椭圆 10"/>
              <p:cNvSpPr/>
              <p:nvPr/>
            </p:nvSpPr>
            <p:spPr bwMode="auto">
              <a:xfrm>
                <a:off x="2743200" y="914400"/>
                <a:ext cx="1886400" cy="1886400"/>
              </a:xfrm>
              <a:prstGeom prst="ellipse">
                <a:avLst/>
              </a:prstGeom>
              <a:ln>
                <a:solidFill>
                  <a:srgbClr val="00206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p>
                <a:pPr marL="34925" indent="60325">
                  <a:lnSpc>
                    <a:spcPts val="168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endParaRPr lang="zh-CN" altLang="en-US" sz="1400" dirty="0">
                  <a:solidFill>
                    <a:srgbClr val="00206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3048000" y="1066800"/>
                <a:ext cx="1981200" cy="2862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+mn-lt"/>
                    <a:ea typeface="宋体" panose="02010600030101010101" pitchFamily="2" charset="-122"/>
                  </a:rPr>
                  <a:t>APFC 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+mn-lt"/>
                    <a:ea typeface="宋体" panose="02010600030101010101" pitchFamily="2" charset="-122"/>
                  </a:rPr>
                  <a:t>非隔离 </a:t>
                </a:r>
                <a:endParaRPr lang="en-US" altLang="zh-CN" sz="14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" name="椭圆 11"/>
            <p:cNvSpPr/>
            <p:nvPr/>
          </p:nvSpPr>
          <p:spPr bwMode="auto">
            <a:xfrm>
              <a:off x="4800600" y="990600"/>
              <a:ext cx="1886400" cy="1886400"/>
            </a:xfrm>
            <a:prstGeom prst="ellipse">
              <a:avLst/>
            </a:prstGeom>
            <a:ln>
              <a:solidFill>
                <a:srgbClr val="00206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  <a:defRPr/>
              </a:pPr>
              <a:endParaRPr lang="zh-CN" altLang="en-US" sz="14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椭圆 12"/>
            <p:cNvSpPr/>
            <p:nvPr/>
          </p:nvSpPr>
          <p:spPr bwMode="auto">
            <a:xfrm>
              <a:off x="6400800" y="2514600"/>
              <a:ext cx="1886400" cy="1886400"/>
            </a:xfrm>
            <a:prstGeom prst="ellipse">
              <a:avLst/>
            </a:prstGeom>
            <a:ln>
              <a:solidFill>
                <a:srgbClr val="00206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  <a:defRPr/>
              </a:pPr>
              <a:endParaRPr lang="zh-CN" altLang="en-US" sz="14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椭圆 13"/>
            <p:cNvSpPr/>
            <p:nvPr/>
          </p:nvSpPr>
          <p:spPr bwMode="auto">
            <a:xfrm>
              <a:off x="6629400" y="4419600"/>
              <a:ext cx="1886400" cy="1886400"/>
            </a:xfrm>
            <a:prstGeom prst="ellipse">
              <a:avLst/>
            </a:prstGeom>
            <a:ln>
              <a:solidFill>
                <a:srgbClr val="00206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p>
              <a:pPr marL="34925" indent="60325">
                <a:lnSpc>
                  <a:spcPts val="168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  <a:defRPr/>
              </a:pPr>
              <a:endParaRPr lang="zh-CN" altLang="en-US" sz="14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5161309" y="1305786"/>
              <a:ext cx="1981200" cy="285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+mj-lt"/>
                  <a:ea typeface="宋体" panose="02010600030101010101" pitchFamily="2" charset="-122"/>
                </a:rPr>
                <a:t>APFC </a:t>
              </a:r>
              <a:r>
                <a:rPr lang="zh-CN" altLang="en-US" sz="1400" dirty="0">
                  <a:solidFill>
                    <a:srgbClr val="FF0000"/>
                  </a:solidFill>
                  <a:latin typeface="+mj-lt"/>
                  <a:ea typeface="宋体" panose="02010600030101010101" pitchFamily="2" charset="-122"/>
                </a:rPr>
                <a:t>隔离</a:t>
              </a:r>
              <a:endParaRPr lang="zh-CN" altLang="en-US" sz="14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grpSp>
          <p:nvGrpSpPr>
            <p:cNvPr id="13" name="组合 25"/>
            <p:cNvGrpSpPr/>
            <p:nvPr/>
          </p:nvGrpSpPr>
          <p:grpSpPr bwMode="auto">
            <a:xfrm>
              <a:off x="1010586" y="2209800"/>
              <a:ext cx="2302254" cy="1887538"/>
              <a:chOff x="705786" y="2057400"/>
              <a:chExt cx="2302254" cy="1887538"/>
            </a:xfrm>
          </p:grpSpPr>
          <p:sp>
            <p:nvSpPr>
              <p:cNvPr id="14" name="椭圆 9"/>
              <p:cNvSpPr/>
              <p:nvPr/>
            </p:nvSpPr>
            <p:spPr bwMode="auto">
              <a:xfrm>
                <a:off x="705786" y="2057400"/>
                <a:ext cx="1886400" cy="1887538"/>
              </a:xfrm>
              <a:prstGeom prst="ellipse">
                <a:avLst/>
              </a:prstGeom>
              <a:ln>
                <a:solidFill>
                  <a:srgbClr val="002060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p>
                <a:pPr marL="34925" indent="60325">
                  <a:lnSpc>
                    <a:spcPts val="168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  <a:defRPr/>
                </a:pPr>
                <a:endParaRPr lang="zh-CN" altLang="en-US" sz="1400" dirty="0">
                  <a:solidFill>
                    <a:srgbClr val="00206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1026840" y="2364367"/>
                <a:ext cx="1981200" cy="2862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+mn-lt"/>
                    <a:ea typeface="宋体" panose="02010600030101010101" pitchFamily="2" charset="-122"/>
                  </a:rPr>
                  <a:t>AC-DC</a:t>
                </a:r>
                <a:r>
                  <a:rPr lang="zh-CN" altLang="en-US" sz="1400" dirty="0">
                    <a:solidFill>
                      <a:srgbClr val="FF0000"/>
                    </a:solidFill>
                    <a:latin typeface="+mn-lt"/>
                    <a:ea typeface="宋体" panose="02010600030101010101" pitchFamily="2" charset="-122"/>
                  </a:rPr>
                  <a:t>非隔离</a:t>
                </a:r>
                <a:endParaRPr lang="en-US" altLang="zh-CN" sz="14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1242864" y="2683811"/>
                <a:ext cx="1600200" cy="6647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</a:pPr>
                <a:r>
                  <a:rPr lang="en-US" altLang="zh-CN" sz="1200" dirty="0">
                    <a:solidFill>
                      <a:srgbClr val="0AB61A"/>
                    </a:solidFill>
                    <a:latin typeface="+mn-lt"/>
                    <a:ea typeface="宋体" panose="02010600030101010101" pitchFamily="2" charset="-122"/>
                  </a:rPr>
                  <a:t>MT782X</a:t>
                </a:r>
                <a:endParaRPr lang="en-US" altLang="zh-CN" sz="1200" dirty="0">
                  <a:solidFill>
                    <a:srgbClr val="0AB61A"/>
                  </a:solidFill>
                  <a:latin typeface="+mn-lt"/>
                  <a:ea typeface="宋体" panose="02010600030101010101" pitchFamily="2" charset="-12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200" dirty="0">
                    <a:solidFill>
                      <a:srgbClr val="002060"/>
                    </a:solidFill>
                    <a:latin typeface="+mn-lt"/>
                    <a:ea typeface="宋体" panose="02010600030101010101" pitchFamily="2" charset="-122"/>
                  </a:rPr>
                  <a:t>MT781X</a:t>
                </a:r>
                <a:endPara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endParaRPr lang="zh-CN" altLang="en-US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5124000" y="1570268"/>
              <a:ext cx="1600200" cy="6647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>
                  <a:solidFill>
                    <a:srgbClr val="00B050"/>
                  </a:solidFill>
                  <a:latin typeface="+mj-ea"/>
                  <a:ea typeface="+mj-ea"/>
                </a:rPr>
                <a:t>MT7990</a:t>
              </a:r>
              <a:r>
                <a:rPr lang="zh-CN" altLang="en-US" sz="1200" dirty="0">
                  <a:solidFill>
                    <a:srgbClr val="00B050"/>
                  </a:solidFill>
                  <a:latin typeface="+mj-ea"/>
                  <a:ea typeface="+mj-ea"/>
                </a:rPr>
                <a:t>（</a:t>
              </a:r>
              <a:r>
                <a:rPr lang="en-US" altLang="zh-CN" sz="1200" dirty="0">
                  <a:solidFill>
                    <a:srgbClr val="00B050"/>
                  </a:solidFill>
                  <a:latin typeface="+mj-ea"/>
                  <a:ea typeface="+mj-ea"/>
                </a:rPr>
                <a:t>CV</a:t>
              </a:r>
              <a:r>
                <a:rPr lang="zh-CN" altLang="en-US" sz="1200" dirty="0">
                  <a:solidFill>
                    <a:srgbClr val="00B050"/>
                  </a:solidFill>
                  <a:latin typeface="+mj-ea"/>
                  <a:ea typeface="+mj-ea"/>
                </a:rPr>
                <a:t>）</a:t>
              </a:r>
              <a:endParaRPr lang="zh-CN" altLang="en-US" sz="1200" dirty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ea"/>
                  <a:ea typeface="+mj-ea"/>
                </a:rPr>
                <a:t>MT7930/33</a:t>
              </a:r>
              <a:endParaRPr lang="en-US" altLang="zh-CN" sz="12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ea"/>
                  <a:ea typeface="+mj-ea"/>
                </a:rPr>
                <a:t>MT79332/335/338</a:t>
              </a:r>
              <a:endParaRPr lang="en-US" altLang="zh-CN" sz="1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1104229" y="4941168"/>
              <a:ext cx="1752600" cy="1071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AB61A"/>
                  </a:solidFill>
                  <a:latin typeface="+mn-lt"/>
                  <a:ea typeface="宋体" panose="02010600030101010101" pitchFamily="2" charset="-122"/>
                </a:rPr>
                <a:t>MT7970</a:t>
              </a:r>
              <a:endParaRPr lang="en-US" altLang="zh-CN" sz="1200" dirty="0">
                <a:solidFill>
                  <a:srgbClr val="0AB61A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MT7950H/7952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MT7955/55L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MT7963/65/66/67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MT7968/68L</a:t>
              </a:r>
              <a:endParaRPr lang="zh-CN" altLang="en-US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04229" y="4649497"/>
              <a:ext cx="1981200" cy="285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AC-DC</a:t>
              </a:r>
              <a:r>
                <a:rPr lang="zh-CN" altLang="en-US" sz="14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隔离</a:t>
              </a:r>
              <a:endParaRPr lang="zh-CN" altLang="en-US" sz="14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TextBox 20"/>
            <p:cNvSpPr txBox="1">
              <a:spLocks noChangeArrowheads="1"/>
            </p:cNvSpPr>
            <p:nvPr/>
          </p:nvSpPr>
          <p:spPr bwMode="auto">
            <a:xfrm>
              <a:off x="6705600" y="2743200"/>
              <a:ext cx="1981200" cy="285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高压线性恒流</a:t>
              </a:r>
              <a:endParaRPr lang="zh-CN" altLang="en-US" sz="1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6804248" y="4764962"/>
              <a:ext cx="1981200" cy="285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DC-DC</a:t>
              </a:r>
              <a:r>
                <a:rPr lang="zh-CN" altLang="en-US" sz="14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低压恒流</a:t>
              </a:r>
              <a:endParaRPr lang="zh-CN" altLang="en-US" sz="14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6732240" y="3048000"/>
              <a:ext cx="1600200" cy="18835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0B050"/>
                  </a:solidFill>
                  <a:latin typeface="+mn-lt"/>
                  <a:ea typeface="宋体" panose="02010600030101010101" pitchFamily="2" charset="-122"/>
                </a:rPr>
                <a:t>MT7636 (</a:t>
              </a:r>
              <a:r>
                <a:rPr lang="zh-CN" altLang="en-US" sz="1200" dirty="0">
                  <a:solidFill>
                    <a:srgbClr val="00B050"/>
                  </a:solidFill>
                  <a:latin typeface="+mn-lt"/>
                  <a:ea typeface="宋体" panose="02010600030101010101" pitchFamily="2" charset="-122"/>
                </a:rPr>
                <a:t>去纹波</a:t>
              </a:r>
              <a:r>
                <a:rPr lang="en-US" altLang="zh-CN" sz="1200" dirty="0">
                  <a:solidFill>
                    <a:srgbClr val="00B050"/>
                  </a:solidFill>
                  <a:latin typeface="+mn-lt"/>
                  <a:ea typeface="宋体" panose="02010600030101010101" pitchFamily="2" charset="-122"/>
                </a:rPr>
                <a:t>)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MT7603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MT7604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MT7605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MT7612A</a:t>
              </a: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endParaRPr lang="en-US" altLang="zh-CN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endParaRPr lang="zh-CN" altLang="en-US" sz="12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7026190" y="5105400"/>
              <a:ext cx="1600200" cy="10710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rPr>
                <a:t>MT7201C+</a:t>
              </a:r>
              <a:endParaRPr lang="en-US" altLang="zh-CN" sz="12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rPr>
                <a:t>MT7004B</a:t>
              </a:r>
              <a:endParaRPr lang="en-US" altLang="zh-CN" sz="12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rPr>
                <a:t>MT7261</a:t>
              </a:r>
              <a:endParaRPr lang="en-US" altLang="zh-CN" sz="12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rPr>
                <a:t>M7282/85</a:t>
              </a:r>
              <a:endParaRPr lang="en-US" altLang="zh-CN" sz="12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endParaRPr lang="zh-CN" altLang="en-US" sz="12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3043808" y="1484784"/>
              <a:ext cx="1600200" cy="14773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>
                  <a:solidFill>
                    <a:srgbClr val="00B050"/>
                  </a:solidFill>
                  <a:latin typeface="+mj-ea"/>
                  <a:ea typeface="+mj-ea"/>
                </a:rPr>
                <a:t>MT7860</a:t>
              </a:r>
              <a:endParaRPr lang="en-US" altLang="zh-CN" sz="1200" dirty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>
                  <a:solidFill>
                    <a:srgbClr val="0AB61A"/>
                  </a:solidFill>
                  <a:latin typeface="+mj-ea"/>
                  <a:ea typeface="+mj-ea"/>
                </a:rPr>
                <a:t>MT784X</a:t>
              </a:r>
              <a:endParaRPr lang="en-US" altLang="zh-CN" sz="1200" dirty="0">
                <a:solidFill>
                  <a:srgbClr val="0AB61A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en-US" altLang="zh-CN" sz="1200" dirty="0" smtClean="0">
                  <a:solidFill>
                    <a:srgbClr val="0AB61A"/>
                  </a:solidFill>
                  <a:latin typeface="+mj-ea"/>
                  <a:ea typeface="+mj-ea"/>
                </a:rPr>
                <a:t>MT7880/83/86/87</a:t>
              </a:r>
              <a:endParaRPr lang="en-US" altLang="zh-CN" sz="1200" dirty="0">
                <a:solidFill>
                  <a:srgbClr val="00B05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ea"/>
                  <a:ea typeface="+mj-ea"/>
                </a:rPr>
                <a:t>MT7830A/32A/38</a:t>
              </a:r>
              <a:endParaRPr lang="en-US" altLang="zh-CN" sz="12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ea"/>
                  <a:ea typeface="+mj-ea"/>
                </a:rPr>
                <a:t>MT7833A/34A/53A</a:t>
              </a:r>
              <a:endParaRPr lang="en-US" altLang="zh-CN" sz="12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lang="en-US" altLang="zh-CN" sz="1200" dirty="0">
                  <a:solidFill>
                    <a:srgbClr val="002060"/>
                  </a:solidFill>
                  <a:latin typeface="+mj-ea"/>
                  <a:ea typeface="+mj-ea"/>
                </a:rPr>
                <a:t>MT7873/76/77</a:t>
              </a:r>
              <a:endParaRPr lang="en-US" altLang="zh-CN" sz="1200" dirty="0"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endParaRPr lang="en-US" altLang="zh-CN" sz="1200" dirty="0">
                <a:solidFill>
                  <a:srgbClr val="0AB61A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-36512" y="4462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MT7282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升压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型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MR16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兼容电子变压器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632" y="4509120"/>
            <a:ext cx="41148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D8A16-E07E-4526-9BA1-8C2B30B4A5C5}" type="slidenum">
              <a:rPr lang="zh-CN" altLang="en-US" smtClean="0"/>
            </a:fld>
            <a:endParaRPr lang="en-US" altLang="zh-CN" dirty="0"/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63786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49922"/>
            <a:ext cx="22352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70087"/>
            <a:ext cx="5008764" cy="332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30832" y="44624"/>
            <a:ext cx="66294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MT7285 22W DC-DC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升压型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D8A16-E07E-4526-9BA1-8C2B30B4A5C5}" type="slidenum">
              <a:rPr lang="zh-CN" altLang="en-US" smtClean="0"/>
            </a:fld>
            <a:endParaRPr lang="en-US" altLang="zh-CN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14908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       典型应用：</a:t>
            </a:r>
            <a:endParaRPr lang="en-US" altLang="zh-CN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endParaRPr lang="zh-CN" altLang="en-US" sz="90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2060"/>
                </a:solidFill>
                <a:latin typeface="+mn-lt"/>
                <a:ea typeface="+mn-ea"/>
              </a:rPr>
              <a:t>  </a:t>
            </a:r>
            <a:r>
              <a:rPr lang="zh-CN" altLang="en-US" sz="1600" dirty="0" smtClean="0">
                <a:solidFill>
                  <a:srgbClr val="002060"/>
                </a:solidFill>
                <a:latin typeface="+mn-lt"/>
                <a:ea typeface="+mn-ea"/>
              </a:rPr>
              <a:t>输入电压： 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ea typeface="+mn-ea"/>
              </a:rPr>
              <a:t>24V</a:t>
            </a:r>
            <a:endParaRPr lang="en-US" altLang="zh-CN" sz="1600" dirty="0" smtClean="0">
              <a:solidFill>
                <a:srgbClr val="002060"/>
              </a:solidFill>
              <a:latin typeface="+mn-lt"/>
              <a:ea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n-lt"/>
                <a:ea typeface="+mn-ea"/>
              </a:rPr>
              <a:t>  输出电压： 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ea typeface="+mn-ea"/>
              </a:rPr>
              <a:t>44V</a:t>
            </a:r>
            <a:endParaRPr lang="en-US" altLang="zh-CN" sz="1600" dirty="0" smtClean="0">
              <a:solidFill>
                <a:srgbClr val="002060"/>
              </a:solidFill>
              <a:latin typeface="+mn-lt"/>
              <a:ea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n-lt"/>
                <a:ea typeface="+mn-ea"/>
              </a:rPr>
              <a:t>  输出电流： 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ea typeface="+mn-ea"/>
              </a:rPr>
              <a:t>500mA</a:t>
            </a:r>
            <a:endParaRPr lang="en-US" altLang="zh-CN" sz="1600" dirty="0" smtClean="0">
              <a:solidFill>
                <a:srgbClr val="002060"/>
              </a:solidFill>
              <a:latin typeface="+mn-lt"/>
              <a:ea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n-lt"/>
                <a:ea typeface="+mn-ea"/>
              </a:rPr>
              <a:t>  效率：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ea typeface="+mn-ea"/>
              </a:rPr>
              <a:t>92%</a:t>
            </a:r>
            <a:endParaRPr lang="en-US" altLang="zh-CN" sz="1600" dirty="0" smtClean="0">
              <a:solidFill>
                <a:srgbClr val="002060"/>
              </a:solidFill>
              <a:latin typeface="+mn-lt"/>
              <a:ea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rgbClr val="002060"/>
                </a:solidFill>
                <a:latin typeface="+mn-lt"/>
                <a:ea typeface="+mn-ea"/>
              </a:rPr>
              <a:t>  调光：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ea typeface="+mn-ea"/>
              </a:rPr>
              <a:t>PWM</a:t>
            </a:r>
            <a:r>
              <a:rPr lang="zh-CN" altLang="en-US" sz="1600" dirty="0" smtClean="0">
                <a:solidFill>
                  <a:srgbClr val="002060"/>
                </a:solidFill>
                <a:latin typeface="+mn-lt"/>
                <a:ea typeface="+mn-ea"/>
              </a:rPr>
              <a:t>和模拟调光</a:t>
            </a:r>
            <a:endParaRPr lang="zh-CN" altLang="en-US" sz="16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3688" y="4293096"/>
            <a:ext cx="2304256" cy="1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C:\Users\nicole\AppData\Roaming\Tencent\Users\958662895\QQ\WinTemp\RichOle\B)NR9%H6O34Y%S7%P@$~P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30847" cy="250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4624"/>
            <a:ext cx="3645768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智能家居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4844319" cy="3096345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64088" y="1772816"/>
            <a:ext cx="3456384" cy="3479925"/>
          </a:xfrm>
          <a:prstGeom prst="rect">
            <a:avLst/>
          </a:prstGeom>
          <a:noFill/>
          <a:ln>
            <a:noFill/>
          </a:ln>
        </p:spPr>
        <p:txBody>
          <a:bodyPr wrap="square" lIns="130046" tIns="65023" rIns="130046" bIns="65023">
            <a:spAutoFit/>
          </a:bodyPr>
          <a:lstStyle>
            <a:lvl1pPr marL="268605" indent="-268605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建立了以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ZigBee/</a:t>
            </a:r>
            <a:r>
              <a:rPr lang="en-US" altLang="zh-CN" sz="1600" b="0" dirty="0" err="1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WiFi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BLE-mesh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，以及红外，声控，光感应等控制体系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实现组网，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APP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和云端控制，并能与智能家居控制系统：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Home Depot-Wink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LOWES-Iris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Apple-</a:t>
            </a:r>
            <a:r>
              <a:rPr lang="en-US" altLang="zh-CN" sz="1600" b="0" dirty="0" err="1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HomeKit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Google-Thread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等进行互联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连接各种家电，家具，门窗，以及照明体系实现智能家居控制系统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7288"/>
            <a:ext cx="6705600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智能照明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788024" y="1189946"/>
            <a:ext cx="3816424" cy="3087703"/>
          </a:xfrm>
          <a:prstGeom prst="rect">
            <a:avLst/>
          </a:prstGeom>
          <a:noFill/>
          <a:ln>
            <a:noFill/>
          </a:ln>
        </p:spPr>
        <p:txBody>
          <a:bodyPr wrap="square" lIns="130046" tIns="65023" rIns="130046" bIns="65023">
            <a:spAutoFit/>
          </a:bodyPr>
          <a:lstStyle>
            <a:lvl1pPr marL="268605" indent="-268605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智能照明：按需给光 营造光环境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</a:pP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         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</a:pP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建立了以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ZigBee/</a:t>
            </a:r>
            <a:r>
              <a:rPr lang="en-US" altLang="zh-CN" sz="1600" b="0" dirty="0" err="1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WiFi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BLE-mesh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2.4G RF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，以及红外，声控，光感应等控制体系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实现组网，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APP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和云端控制，并能与智能家居控制系统：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Home Depot-Wink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LOWES-Iris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Apple-</a:t>
            </a:r>
            <a:r>
              <a:rPr lang="en-US" altLang="zh-CN" sz="1600" b="0" dirty="0" err="1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HomeKit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</a:t>
            </a:r>
            <a:r>
              <a:rPr lang="en-US" altLang="zh-CN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Google-Thread</a:t>
            </a:r>
            <a:r>
              <a:rPr lang="zh-CN" altLang="en-US" sz="1600" b="0" dirty="0">
                <a:solidFill>
                  <a:schemeClr val="accent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等进行互联</a:t>
            </a: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285750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u"/>
            </a:pPr>
            <a:endParaRPr lang="en-US" altLang="zh-CN" sz="1600" b="0" dirty="0">
              <a:solidFill>
                <a:schemeClr val="accent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32" name="图片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428725" cy="336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17953"/>
            <a:ext cx="6120680" cy="142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4624"/>
            <a:ext cx="6660232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智能照明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按需给光 营造情景 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1052736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不只是为了节能</a:t>
            </a: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4624"/>
            <a:ext cx="6278038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美芯晟智能照明整体方案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77" name="Picture 1" descr="C:\Users\nicole\AppData\Roaming\Tencent\Users\958662895\QQ\WinTemp\RichOle\51O8@ZGM`}V5TIZKFMKN35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764704"/>
            <a:ext cx="6624736" cy="5305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非隔离方案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CCT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组合 9"/>
          <p:cNvGrpSpPr/>
          <p:nvPr/>
        </p:nvGrpSpPr>
        <p:grpSpPr bwMode="auto">
          <a:xfrm>
            <a:off x="1341493" y="4719938"/>
            <a:ext cx="5457892" cy="1357516"/>
            <a:chOff x="1112796" y="3644259"/>
            <a:chExt cx="2467016" cy="1236758"/>
          </a:xfrm>
        </p:grpSpPr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1245367" y="4022913"/>
              <a:ext cx="2334445" cy="858104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ts val="600"/>
                </a:spcBef>
                <a:buClr>
                  <a:srgbClr val="002060"/>
                </a:buClr>
                <a:buFont typeface="Wingdings" panose="05000000000000000000" pitchFamily="2" charset="2"/>
                <a:buNone/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ts val="600"/>
                </a:spcBef>
                <a:buClr>
                  <a:srgbClr val="002060"/>
                </a:buClr>
                <a:buFont typeface="Wingdings" panose="05000000000000000000" pitchFamily="2" charset="2"/>
                <a:buNone/>
                <a:defRPr/>
              </a:pPr>
              <a:endPara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 rot="2332485">
              <a:off x="1112796" y="3644259"/>
              <a:ext cx="192724" cy="62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1758462" y="5163603"/>
            <a:ext cx="4757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  MT7860  ---  HPF </a:t>
            </a:r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非隔离恒流</a:t>
            </a:r>
            <a:endParaRPr lang="en-US" altLang="zh-CN" sz="1600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en-US" altLang="zh-CN" sz="1600" dirty="0" smtClean="0">
                <a:solidFill>
                  <a:srgbClr val="002060"/>
                </a:solidFill>
                <a:latin typeface="+mj-ea"/>
                <a:ea typeface="+mj-ea"/>
              </a:rPr>
              <a:t>MT7815B  </a:t>
            </a:r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---   LPF </a:t>
            </a:r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非隔离恒流</a:t>
            </a:r>
            <a:endParaRPr lang="en-US" altLang="zh-CN" sz="1600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+mj-ea"/>
                <a:ea typeface="+mj-ea"/>
              </a:rPr>
              <a:t>  MT8801  ---  </a:t>
            </a:r>
            <a:r>
              <a:rPr lang="zh-CN" altLang="en-US" sz="1600" dirty="0">
                <a:solidFill>
                  <a:srgbClr val="002060"/>
                </a:solidFill>
                <a:latin typeface="+mj-ea"/>
                <a:ea typeface="+mj-ea"/>
              </a:rPr>
              <a:t>非隔离恒压供电芯片</a:t>
            </a:r>
            <a:endParaRPr lang="en-US" altLang="zh-CN" sz="16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95672" y="836712"/>
            <a:ext cx="79248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非隔离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调光调色方案 ：</a:t>
            </a:r>
            <a:r>
              <a:rPr lang="zh-CN" altLang="en-US" sz="2000" dirty="0">
                <a:solidFill>
                  <a:srgbClr val="FF0000"/>
                </a:solidFill>
              </a:rPr>
              <a:t>高</a:t>
            </a:r>
            <a:r>
              <a:rPr lang="en-US" altLang="zh-CN" sz="2000" dirty="0">
                <a:solidFill>
                  <a:srgbClr val="FF0000"/>
                </a:solidFill>
              </a:rPr>
              <a:t>/</a:t>
            </a:r>
            <a:r>
              <a:rPr lang="zh-CN" altLang="en-US" sz="2000" dirty="0">
                <a:solidFill>
                  <a:srgbClr val="FF0000"/>
                </a:solidFill>
              </a:rPr>
              <a:t>低</a:t>
            </a:r>
            <a:r>
              <a:rPr lang="en-US" altLang="zh-CN" sz="2000" dirty="0">
                <a:solidFill>
                  <a:srgbClr val="FF0000"/>
                </a:solidFill>
              </a:rPr>
              <a:t>PF</a:t>
            </a:r>
            <a:r>
              <a:rPr lang="zh-CN" altLang="en-US" sz="2000" dirty="0">
                <a:solidFill>
                  <a:srgbClr val="FF0000"/>
                </a:solidFill>
              </a:rPr>
              <a:t>，大功率</a:t>
            </a:r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" name="组合 39"/>
          <p:cNvGrpSpPr/>
          <p:nvPr/>
        </p:nvGrpSpPr>
        <p:grpSpPr>
          <a:xfrm>
            <a:off x="1513818" y="1488032"/>
            <a:ext cx="6586574" cy="3067599"/>
            <a:chOff x="1142976" y="1488032"/>
            <a:chExt cx="6586574" cy="3067599"/>
          </a:xfrm>
        </p:grpSpPr>
        <p:cxnSp>
          <p:nvCxnSpPr>
            <p:cNvPr id="14" name="肘形连接符 45"/>
            <p:cNvCxnSpPr>
              <a:stCxn id="15" idx="2"/>
            </p:cNvCxnSpPr>
            <p:nvPr/>
          </p:nvCxnSpPr>
          <p:spPr bwMode="auto">
            <a:xfrm rot="16200000" flipH="1">
              <a:off x="2554849" y="3412113"/>
              <a:ext cx="248087" cy="928694"/>
            </a:xfrm>
            <a:prstGeom prst="bentConnector2">
              <a:avLst/>
            </a:prstGeom>
            <a:noFill/>
            <a:ln w="25400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流程图: 合并 41"/>
            <p:cNvSpPr/>
            <p:nvPr/>
          </p:nvSpPr>
          <p:spPr bwMode="auto">
            <a:xfrm>
              <a:off x="2071669" y="3500438"/>
              <a:ext cx="285752" cy="251979"/>
            </a:xfrm>
            <a:prstGeom prst="flowChartMerge">
              <a:avLst/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>
                  <a:lumMod val="75000"/>
                </a:schemeClr>
              </a:solidFill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任意多边形 42"/>
            <p:cNvSpPr/>
            <p:nvPr/>
          </p:nvSpPr>
          <p:spPr bwMode="auto">
            <a:xfrm>
              <a:off x="1142976" y="1857364"/>
              <a:ext cx="569087" cy="369332"/>
            </a:xfrm>
            <a:custGeom>
              <a:avLst/>
              <a:gdLst>
                <a:gd name="connsiteX0" fmla="*/ 0 w 916898"/>
                <a:gd name="connsiteY0" fmla="*/ 217357 h 217357"/>
                <a:gd name="connsiteX1" fmla="*/ 284813 w 916898"/>
                <a:gd name="connsiteY1" fmla="*/ 7495 h 217357"/>
                <a:gd name="connsiteX2" fmla="*/ 584616 w 916898"/>
                <a:gd name="connsiteY2" fmla="*/ 172387 h 217357"/>
                <a:gd name="connsiteX3" fmla="*/ 869429 w 916898"/>
                <a:gd name="connsiteY3" fmla="*/ 52466 h 217357"/>
                <a:gd name="connsiteX4" fmla="*/ 869429 w 916898"/>
                <a:gd name="connsiteY4" fmla="*/ 37475 h 2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898" h="217357">
                  <a:moveTo>
                    <a:pt x="0" y="217357"/>
                  </a:moveTo>
                  <a:cubicBezTo>
                    <a:pt x="93688" y="116173"/>
                    <a:pt x="187377" y="14990"/>
                    <a:pt x="284813" y="7495"/>
                  </a:cubicBezTo>
                  <a:cubicBezTo>
                    <a:pt x="382249" y="0"/>
                    <a:pt x="487180" y="164892"/>
                    <a:pt x="584616" y="172387"/>
                  </a:cubicBezTo>
                  <a:cubicBezTo>
                    <a:pt x="682052" y="179882"/>
                    <a:pt x="821960" y="74951"/>
                    <a:pt x="869429" y="52466"/>
                  </a:cubicBezTo>
                  <a:cubicBezTo>
                    <a:pt x="916898" y="29981"/>
                    <a:pt x="893163" y="33728"/>
                    <a:pt x="869429" y="37475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793750" indent="-273050">
                <a:buFont typeface="Wingdings" panose="05000000000000000000" pitchFamily="2" charset="2"/>
                <a:buBlip>
                  <a:blip r:embed="rId2"/>
                </a:buBlip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7" name="组合 12"/>
            <p:cNvGrpSpPr/>
            <p:nvPr/>
          </p:nvGrpSpPr>
          <p:grpSpPr>
            <a:xfrm>
              <a:off x="1714480" y="1571612"/>
              <a:ext cx="5943632" cy="2974137"/>
              <a:chOff x="2881645" y="1911104"/>
              <a:chExt cx="5943632" cy="2974137"/>
            </a:xfrm>
          </p:grpSpPr>
          <p:grpSp>
            <p:nvGrpSpPr>
              <p:cNvPr id="26" name="组合 134"/>
              <p:cNvGrpSpPr/>
              <p:nvPr/>
            </p:nvGrpSpPr>
            <p:grpSpPr>
              <a:xfrm>
                <a:off x="3953215" y="2053980"/>
                <a:ext cx="4872062" cy="2786083"/>
                <a:chOff x="3953215" y="3891710"/>
                <a:chExt cx="4872062" cy="2786083"/>
              </a:xfrm>
            </p:grpSpPr>
            <p:cxnSp>
              <p:nvCxnSpPr>
                <p:cNvPr id="32" name="直接箭头连接符 71"/>
                <p:cNvCxnSpPr/>
                <p:nvPr/>
              </p:nvCxnSpPr>
              <p:spPr bwMode="auto">
                <a:xfrm>
                  <a:off x="4167529" y="4177462"/>
                  <a:ext cx="2000264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33" name="矩形 72"/>
                <p:cNvSpPr/>
                <p:nvPr/>
              </p:nvSpPr>
              <p:spPr bwMode="auto">
                <a:xfrm>
                  <a:off x="6167793" y="3891710"/>
                  <a:ext cx="1428760" cy="78581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</a:t>
                  </a:r>
                  <a:endParaRPr lang="zh-CN" altLang="en-US" sz="20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6096355" y="3963148"/>
                  <a:ext cx="1857388" cy="1046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      MT7860 </a:t>
                  </a:r>
                  <a:endParaRPr lang="en-US" altLang="zh-CN" sz="1600" dirty="0">
                    <a:solidFill>
                      <a:schemeClr val="tx1"/>
                    </a:solidFill>
                    <a:latin typeface="+mn-ea"/>
                    <a:ea typeface="+mn-ea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     /</a:t>
                  </a:r>
                  <a:r>
                    <a:rPr lang="en-US" altLang="zh-CN" sz="1600" dirty="0" smtClean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MT7815B</a:t>
                  </a:r>
                  <a:endParaRPr lang="en-US" altLang="zh-CN" sz="8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n-US" altLang="zh-CN" sz="12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 </a:t>
                  </a:r>
                  <a:r>
                    <a:rPr lang="en-US" altLang="zh-CN" sz="11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PWM1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     </a:t>
                  </a:r>
                  <a:endParaRPr lang="zh-CN" altLang="en-US" sz="1200" dirty="0">
                    <a:solidFill>
                      <a:schemeClr val="tx1"/>
                    </a:solidFill>
                    <a:latin typeface="+mn-ea"/>
                    <a:ea typeface="+mn-ea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endPara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35" name="直接连接符 87"/>
                <p:cNvCxnSpPr/>
                <p:nvPr/>
              </p:nvCxnSpPr>
              <p:spPr bwMode="auto">
                <a:xfrm>
                  <a:off x="7596553" y="4248900"/>
                  <a:ext cx="857256" cy="15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 bwMode="auto">
                <a:xfrm>
                  <a:off x="7453677" y="3891710"/>
                  <a:ext cx="13716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000" dirty="0">
                      <a:solidFill>
                        <a:srgbClr val="FF0000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1400" dirty="0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</a:rPr>
                    <a:t>暖色</a:t>
                  </a:r>
                  <a:r>
                    <a:rPr lang="en-US" altLang="zh-CN" sz="1400" dirty="0">
                      <a:solidFill>
                        <a:srgbClr val="FF0000"/>
                      </a:solidFill>
                      <a:latin typeface="+mn-ea"/>
                      <a:ea typeface="+mn-ea"/>
                    </a:rPr>
                    <a:t>LED</a:t>
                  </a:r>
                  <a:endParaRPr lang="zh-CN" altLang="en-US" sz="1400" dirty="0">
                    <a:solidFill>
                      <a:srgbClr val="FF0000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7" name="矩形 92"/>
                <p:cNvSpPr/>
                <p:nvPr/>
              </p:nvSpPr>
              <p:spPr bwMode="auto">
                <a:xfrm>
                  <a:off x="6239231" y="5891974"/>
                  <a:ext cx="1428760" cy="7858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/>
                  <a:endParaRPr lang="zh-CN" altLang="en-US" sz="1600" dirty="0">
                    <a:solidFill>
                      <a:srgbClr val="002060"/>
                    </a:solidFill>
                    <a:latin typeface="+mn-ea"/>
                  </a:endParaRPr>
                </a:p>
              </p:txBody>
            </p:sp>
            <p:sp>
              <p:nvSpPr>
                <p:cNvPr id="38" name="矩形 93"/>
                <p:cNvSpPr/>
                <p:nvPr/>
              </p:nvSpPr>
              <p:spPr bwMode="auto">
                <a:xfrm>
                  <a:off x="3953215" y="5891974"/>
                  <a:ext cx="1428760" cy="785818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endPara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7" name="矩形 61"/>
              <p:cNvSpPr/>
              <p:nvPr/>
            </p:nvSpPr>
            <p:spPr bwMode="auto">
              <a:xfrm>
                <a:off x="2881645" y="1911104"/>
                <a:ext cx="1428752" cy="757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742950" indent="-285750" algn="ctr">
                  <a:lnSpc>
                    <a:spcPts val="1680"/>
                  </a:lnSpc>
                  <a:buFont typeface="Wingdings" panose="05000000000000000000" pitchFamily="2" charset="2"/>
                  <a:buNone/>
                  <a:defRPr/>
                </a:pP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67397" y="2125418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rgbClr val="002060"/>
                    </a:solidFill>
                    <a:latin typeface="黑体" panose="02010609060101010101" charset="-122"/>
                    <a:ea typeface="黑体" panose="02010609060101010101" charset="-122"/>
                  </a:rPr>
                  <a:t>整流桥</a:t>
                </a:r>
                <a:endParaRPr lang="zh-CN" altLang="en-US" sz="1600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29" name="矩形 64"/>
              <p:cNvSpPr/>
              <p:nvPr/>
            </p:nvSpPr>
            <p:spPr bwMode="auto">
              <a:xfrm>
                <a:off x="3953215" y="2911236"/>
                <a:ext cx="1428760" cy="75710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/>
                <a:r>
                  <a:rPr lang="zh-CN" altLang="en-US" sz="1600" dirty="0">
                    <a:solidFill>
                      <a:srgbClr val="002060"/>
                    </a:solidFill>
                    <a:latin typeface="黑体" panose="02010609060101010101" charset="-122"/>
                    <a:ea typeface="黑体" panose="02010609060101010101" charset="-122"/>
                  </a:rPr>
                  <a:t>供电电路</a:t>
                </a:r>
                <a:endParaRPr lang="en-US" altLang="zh-CN" sz="1600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lvl="0" algn="ctr"/>
                <a:endParaRPr lang="en-US" altLang="zh-CN" sz="800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lvl="0" algn="ctr"/>
                <a:r>
                  <a:rPr lang="en-US" altLang="zh-CN" sz="1600" dirty="0">
                    <a:solidFill>
                      <a:srgbClr val="002060"/>
                    </a:solidFill>
                    <a:latin typeface="+mj-ea"/>
                    <a:ea typeface="+mj-ea"/>
                  </a:rPr>
                  <a:t>MT8801</a:t>
                </a:r>
                <a:endParaRPr lang="zh-CN" altLang="en-US" sz="1600" dirty="0">
                  <a:solidFill>
                    <a:srgbClr val="002060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30" name="直接箭头连接符 65"/>
              <p:cNvCxnSpPr/>
              <p:nvPr/>
            </p:nvCxnSpPr>
            <p:spPr bwMode="auto">
              <a:xfrm rot="5400000">
                <a:off x="4382637" y="2624690"/>
                <a:ext cx="571504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31" name="TextBox 133"/>
              <p:cNvSpPr txBox="1"/>
              <p:nvPr/>
            </p:nvSpPr>
            <p:spPr>
              <a:xfrm>
                <a:off x="3953215" y="4054244"/>
                <a:ext cx="198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002060"/>
                    </a:solidFill>
                    <a:latin typeface="+mn-ea"/>
                    <a:ea typeface="+mn-ea"/>
                  </a:rPr>
                  <a:t>2.4G+WIFI</a:t>
                </a:r>
                <a:endParaRPr lang="en-US" altLang="zh-CN" sz="1600" dirty="0">
                  <a:solidFill>
                    <a:srgbClr val="002060"/>
                  </a:solidFill>
                  <a:latin typeface="+mn-ea"/>
                  <a:ea typeface="+mn-ea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ea"/>
                    <a:ea typeface="+mn-ea"/>
                  </a:rPr>
                  <a:t>BLE4.0</a:t>
                </a:r>
                <a:endParaRPr lang="en-US" altLang="zh-CN" sz="1600" dirty="0">
                  <a:solidFill>
                    <a:srgbClr val="002060"/>
                  </a:solidFill>
                  <a:latin typeface="+mn-ea"/>
                  <a:ea typeface="+mn-ea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ea"/>
                    <a:ea typeface="+mn-ea"/>
                  </a:rPr>
                  <a:t>2.4G RF</a:t>
                </a:r>
                <a:endParaRPr lang="zh-CN" altLang="en-US" sz="1600" dirty="0">
                  <a:solidFill>
                    <a:srgbClr val="002060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8" name="TextBox 45"/>
            <p:cNvSpPr txBox="1"/>
            <p:nvPr/>
          </p:nvSpPr>
          <p:spPr bwMode="auto">
            <a:xfrm>
              <a:off x="1166794" y="1488032"/>
              <a:ext cx="762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b="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Vin</a:t>
              </a:r>
              <a:endParaRPr lang="zh-CN" altLang="en-US" b="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19" name="直接箭头连接符 45"/>
            <p:cNvCxnSpPr>
              <a:stCxn id="29" idx="2"/>
            </p:cNvCxnSpPr>
            <p:nvPr/>
          </p:nvCxnSpPr>
          <p:spPr bwMode="auto">
            <a:xfrm rot="5400000">
              <a:off x="3307480" y="3521801"/>
              <a:ext cx="385901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0" name="直接箭头连接符 46"/>
            <p:cNvCxnSpPr/>
            <p:nvPr/>
          </p:nvCxnSpPr>
          <p:spPr bwMode="auto">
            <a:xfrm>
              <a:off x="4214810" y="4356106"/>
              <a:ext cx="857256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1" name="直接连接符 48"/>
            <p:cNvCxnSpPr/>
            <p:nvPr/>
          </p:nvCxnSpPr>
          <p:spPr bwMode="auto">
            <a:xfrm>
              <a:off x="6500826" y="4143380"/>
              <a:ext cx="857256" cy="1588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 bwMode="auto">
            <a:xfrm>
              <a:off x="6357950" y="3786190"/>
              <a:ext cx="1371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sz="20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冷色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宋体" panose="02010600030101010101" pitchFamily="2" charset="-122"/>
                </a:rPr>
                <a:t>LED</a:t>
              </a: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23" name="肘形连接符 53"/>
            <p:cNvCxnSpPr/>
            <p:nvPr/>
          </p:nvCxnSpPr>
          <p:spPr bwMode="auto">
            <a:xfrm flipV="1">
              <a:off x="4214810" y="2357430"/>
              <a:ext cx="792000" cy="1692000"/>
            </a:xfrm>
            <a:prstGeom prst="bentConnector3">
              <a:avLst>
                <a:gd name="adj1" fmla="val 33377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000628" y="3786190"/>
              <a:ext cx="15716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2060"/>
                  </a:solidFill>
                </a:rPr>
                <a:t>      </a:t>
              </a:r>
              <a:r>
                <a:rPr lang="en-US" altLang="zh-CN" sz="1600" dirty="0">
                  <a:solidFill>
                    <a:schemeClr val="tx1"/>
                  </a:solidFill>
                </a:rPr>
                <a:t>MT7860</a:t>
              </a:r>
              <a:endParaRPr lang="en-US" altLang="zh-CN" sz="1600" dirty="0">
                <a:solidFill>
                  <a:schemeClr val="tx1"/>
                </a:solidFill>
              </a:endParaRPr>
            </a:p>
            <a:p>
              <a:r>
                <a:rPr lang="en-US" altLang="zh-CN" sz="1600" dirty="0">
                  <a:solidFill>
                    <a:schemeClr val="tx1"/>
                  </a:solidFill>
                </a:rPr>
                <a:t>     /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MT7815B</a:t>
              </a:r>
              <a:endParaRPr lang="en-US" altLang="zh-CN" sz="1600" dirty="0">
                <a:solidFill>
                  <a:schemeClr val="tx1"/>
                </a:solidFill>
              </a:endParaRPr>
            </a:p>
            <a:p>
              <a:r>
                <a:rPr lang="en-US" altLang="zh-CN" sz="1100" dirty="0">
                  <a:solidFill>
                    <a:schemeClr val="tx1"/>
                  </a:solidFill>
                </a:rPr>
                <a:t>PWM2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肘形连接符 58"/>
            <p:cNvCxnSpPr/>
            <p:nvPr/>
          </p:nvCxnSpPr>
          <p:spPr bwMode="auto">
            <a:xfrm rot="16200000" flipH="1">
              <a:off x="3857620" y="2786058"/>
              <a:ext cx="2000264" cy="428628"/>
            </a:xfrm>
            <a:prstGeom prst="bentConnector3">
              <a:avLst>
                <a:gd name="adj1" fmla="val 100476"/>
              </a:avLst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467544" y="1556792"/>
            <a:ext cx="553998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</a:rPr>
              <a:t>应用举例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2.4GHz RF + HPF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7W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调光方案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15616" y="764704"/>
            <a:ext cx="7287408" cy="5413589"/>
            <a:chOff x="1115616" y="764704"/>
            <a:chExt cx="7287408" cy="5413589"/>
          </a:xfrm>
        </p:grpSpPr>
        <p:pic>
          <p:nvPicPr>
            <p:cNvPr id="42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259632" y="764704"/>
              <a:ext cx="6804248" cy="3734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4725144"/>
              <a:ext cx="2678896" cy="145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082544" y="4727983"/>
              <a:ext cx="4320480" cy="1384995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输入电压范围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:85Vac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～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264Vac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HP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F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： 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≥0.9@220Vac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效率： </a:t>
              </a:r>
              <a:r>
                <a:rPr lang="zh-CN" altLang="en-US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≥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84%@220Vac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待机功耗低：</a:t>
              </a:r>
              <a:r>
                <a:rPr lang="zh-CN" altLang="en-US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≤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0.5W@220Vac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调光：能兼容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2.4G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BLE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1400" dirty="0" err="1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Zigbee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等调光模组 </a:t>
              </a:r>
              <a:endParaRPr lang="zh-CN" altLang="en-US" sz="1400" dirty="0">
                <a:solidFill>
                  <a:srgbClr val="0033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具有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LED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开路、短路保护功能</a:t>
              </a:r>
              <a:endParaRPr lang="zh-CN" altLang="en-US" sz="1400" dirty="0">
                <a:solidFill>
                  <a:srgbClr val="003366"/>
                </a:solidFill>
                <a:latin typeface="Wingdings" panose="0500000000000000000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16216" y="2924944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MT7860</a:t>
              </a:r>
              <a:r>
                <a:rPr lang="zh-CN" altLang="en-US" dirty="0">
                  <a:solidFill>
                    <a:srgbClr val="FF0000"/>
                  </a:solidFill>
                </a:rPr>
                <a:t>方案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输出参数：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</a:rPr>
                <a:t>150mA@50V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系统调光性能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7265" y="836712"/>
            <a:ext cx="7807183" cy="5498531"/>
            <a:chOff x="797265" y="836712"/>
            <a:chExt cx="7807183" cy="549853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827584" y="3673827"/>
              <a:ext cx="3528392" cy="266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3573016"/>
              <a:ext cx="3816424" cy="272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7265" y="836712"/>
              <a:ext cx="3630719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6544" y="836712"/>
              <a:ext cx="3635896" cy="257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MT2566 – 2.4GHz RF </a:t>
            </a:r>
            <a:r>
              <a:rPr lang="en-US" altLang="zh-CN" sz="260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SoC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图片 2" descr="image00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4177112"/>
            <a:ext cx="1619740" cy="106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1560" y="1124744"/>
            <a:ext cx="3816424" cy="2354491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en-US" altLang="zh-CN" sz="1400" dirty="0" err="1">
                <a:solidFill>
                  <a:srgbClr val="003366"/>
                </a:solidFill>
                <a:latin typeface="+mn-ea"/>
              </a:rPr>
              <a:t>SoC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单芯片</a:t>
            </a: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，内置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2.4G RF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和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8051 MCU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芯片直接输出功率最大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12dBm</a:t>
            </a:r>
            <a:endParaRPr lang="zh-CN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功耗低，最小待机电流到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7uA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en-US" altLang="zh-CN" sz="1400" dirty="0" err="1">
                <a:solidFill>
                  <a:srgbClr val="003366"/>
                </a:solidFill>
                <a:latin typeface="+mn-ea"/>
              </a:rPr>
              <a:t>Tx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正常工作电流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3mA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发射瞬间电流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41mA@12dBm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  接收灵敏度 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-95dBm @250Kbps</a:t>
            </a:r>
            <a:endParaRPr lang="zh-CN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最大到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5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路硬件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PWM</a:t>
            </a:r>
            <a:r>
              <a:rPr lang="zh-CN" altLang="zh-CN" sz="1400" dirty="0">
                <a:solidFill>
                  <a:srgbClr val="003366"/>
                </a:solidFill>
                <a:latin typeface="+mn-ea"/>
              </a:rPr>
              <a:t>输出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2528" y="1124744"/>
            <a:ext cx="3707904" cy="2354491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8/32KB OTP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 工作温度最高可达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105</a:t>
            </a: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度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</a:rPr>
              <a:t>内置调光、调光调色温算法</a:t>
            </a:r>
            <a:endParaRPr lang="en-US" altLang="zh-CN" sz="1400" dirty="0">
              <a:solidFill>
                <a:srgbClr val="003366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</a:rPr>
              <a:t>与电源驱动特性高度适配</a:t>
            </a:r>
            <a:endParaRPr lang="zh-CN" altLang="zh-CN" sz="1400" dirty="0">
              <a:solidFill>
                <a:srgbClr val="003366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</a:rPr>
              <a:t>支持</a:t>
            </a:r>
            <a:r>
              <a:rPr lang="zh-CN" altLang="en-US" sz="1400" dirty="0">
                <a:solidFill>
                  <a:srgbClr val="003366"/>
                </a:solidFill>
              </a:rPr>
              <a:t>多灯</a:t>
            </a:r>
            <a:r>
              <a:rPr lang="en-US" altLang="zh-CN" sz="1400" dirty="0">
                <a:solidFill>
                  <a:srgbClr val="003366"/>
                </a:solidFill>
              </a:rPr>
              <a:t>Mesh</a:t>
            </a:r>
            <a:r>
              <a:rPr lang="zh-CN" altLang="en-US" sz="1400" dirty="0">
                <a:solidFill>
                  <a:srgbClr val="003366"/>
                </a:solidFill>
              </a:rPr>
              <a:t>控制</a:t>
            </a:r>
            <a:endParaRPr lang="zh-CN" altLang="zh-CN" sz="1400" dirty="0">
              <a:solidFill>
                <a:srgbClr val="003366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</a:rPr>
              <a:t>支持</a:t>
            </a:r>
            <a:r>
              <a:rPr lang="zh-CN" altLang="en-US" sz="1400" dirty="0">
                <a:solidFill>
                  <a:srgbClr val="003366"/>
                </a:solidFill>
              </a:rPr>
              <a:t>单灯与</a:t>
            </a:r>
            <a:r>
              <a:rPr lang="zh-CN" altLang="zh-CN" sz="1400" dirty="0">
                <a:solidFill>
                  <a:srgbClr val="003366"/>
                </a:solidFill>
              </a:rPr>
              <a:t>群组控制</a:t>
            </a:r>
            <a:endParaRPr lang="zh-CN" altLang="zh-CN" sz="1400" dirty="0">
              <a:solidFill>
                <a:srgbClr val="003366"/>
              </a:solidFill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</a:rPr>
              <a:t>  </a:t>
            </a:r>
            <a:r>
              <a:rPr lang="zh-CN" altLang="zh-CN" sz="1400" dirty="0">
                <a:solidFill>
                  <a:srgbClr val="003366"/>
                </a:solidFill>
              </a:rPr>
              <a:t>提供</a:t>
            </a:r>
            <a:r>
              <a:rPr lang="en-US" altLang="zh-CN" sz="1400" dirty="0">
                <a:solidFill>
                  <a:srgbClr val="003366"/>
                </a:solidFill>
              </a:rPr>
              <a:t>SDK</a:t>
            </a:r>
            <a:r>
              <a:rPr lang="zh-CN" altLang="zh-CN" sz="1400" dirty="0">
                <a:solidFill>
                  <a:srgbClr val="003366"/>
                </a:solidFill>
              </a:rPr>
              <a:t>开发平台，方便客户定制修改</a:t>
            </a:r>
            <a:endParaRPr lang="en-US" altLang="zh-CN" sz="1400" dirty="0">
              <a:solidFill>
                <a:srgbClr val="003366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97152"/>
            <a:ext cx="2008262" cy="116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G_20141114_143458"/>
          <p:cNvPicPr>
            <a:picLocks noChangeAspect="1" noChangeArrowheads="1"/>
          </p:cNvPicPr>
          <p:nvPr/>
        </p:nvPicPr>
        <p:blipFill>
          <a:blip r:embed="rId3" cstate="print"/>
          <a:srcRect l="10977" r="14877"/>
          <a:stretch>
            <a:fillRect/>
          </a:stretch>
        </p:blipFill>
        <p:spPr bwMode="auto">
          <a:xfrm>
            <a:off x="4734070" y="4180087"/>
            <a:ext cx="2260417" cy="187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01.c.aliimg.com/img/ibank/2012/586/400/657004685_15323704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5101"/>
          <a:stretch>
            <a:fillRect/>
          </a:stretch>
        </p:blipFill>
        <p:spPr bwMode="auto">
          <a:xfrm>
            <a:off x="7169426" y="4177112"/>
            <a:ext cx="1804933" cy="190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48CEE-F3DE-4F80-806B-D444A2FF3B9C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960" y="83096"/>
            <a:ext cx="745428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AC-DC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非隔离系列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38200" y="836712"/>
          <a:ext cx="7478216" cy="541109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19685"/>
                <a:gridCol w="1231707"/>
                <a:gridCol w="1407664"/>
                <a:gridCol w="3519160"/>
              </a:tblGrid>
              <a:tr h="4740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PF</a:t>
                      </a:r>
                      <a:endParaRPr lang="en-US" altLang="zh-CN" sz="1600" b="1" baseline="0" dirty="0" smtClean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PF</a:t>
                      </a:r>
                      <a:r>
                        <a:rPr lang="zh-CN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值</a:t>
                      </a:r>
                      <a:endParaRPr lang="zh-CN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</a:rPr>
                        <a:t>特征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</a:tr>
              <a:tr h="474053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高</a:t>
                      </a:r>
                      <a:r>
                        <a:rPr lang="en-US" altLang="zh-CN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PF </a:t>
                      </a:r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PF&gt;0.9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MT784X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高压启动，集成反馈二极管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53">
                <a:tc vMerge="1"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 anchor="ctr" anchorCt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MT783X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550V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MOS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53">
                <a:tc vMerge="1"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MT785X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600V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MOS</a:t>
                      </a: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53">
                <a:tc vMerge="1"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MT7860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带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PWM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调光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4031">
                <a:tc>
                  <a:txBody>
                    <a:bodyPr/>
                    <a:lstStyle/>
                    <a:p>
                      <a:pPr algn="ctr"/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47405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简洁高</a:t>
                      </a:r>
                      <a:r>
                        <a:rPr lang="en-US" altLang="zh-CN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PF</a:t>
                      </a:r>
                      <a:endParaRPr lang="en-US" altLang="zh-CN" sz="1600" b="1" baseline="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PF&gt;0.7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MT787X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300-600V</a:t>
                      </a:r>
                      <a:r>
                        <a:rPr lang="en-US" altLang="zh-CN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 MOS</a:t>
                      </a: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53">
                <a:tc vMerge="1"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MT788X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可控硅调光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789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 smtClean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</a:tr>
              <a:tr h="474053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rgbClr val="002060"/>
                          </a:solidFill>
                          <a:latin typeface="+mn-lt"/>
                          <a:ea typeface="宋体" panose="02010600030101010101" pitchFamily="2" charset="-122"/>
                        </a:rPr>
                        <a:t>普通</a:t>
                      </a:r>
                      <a:endParaRPr lang="zh-CN" altLang="en-US" sz="1600" b="1" dirty="0">
                        <a:solidFill>
                          <a:srgbClr val="00206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PF&gt;0.5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MT782X</a:t>
                      </a:r>
                      <a:endParaRPr lang="zh-CN" altLang="en-US" sz="16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3-pin </a:t>
                      </a:r>
                      <a:r>
                        <a:rPr lang="zh-CN" altLang="en-US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封装，外围简洁</a:t>
                      </a:r>
                      <a:endParaRPr lang="zh-CN" altLang="en-US" sz="16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053">
                <a:tc vMerge="1"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MT7815/6/7B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开路限压防潮，带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PWM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+mn-lt"/>
                          <a:ea typeface="宋体" panose="02010600030101010101" pitchFamily="2" charset="-122"/>
                        </a:rPr>
                        <a:t>调光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05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MT7811/2/3B</a:t>
                      </a:r>
                      <a:endParaRPr lang="zh-CN" alt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集成</a:t>
                      </a:r>
                      <a:r>
                        <a:rPr lang="en-US" altLang="zh-CN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500V</a:t>
                      </a:r>
                      <a:r>
                        <a:rPr lang="en-US" altLang="zh-CN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 MOS,</a:t>
                      </a:r>
                      <a:r>
                        <a:rPr lang="zh-CN" altLang="en-US" sz="16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开路限压防潮设计</a:t>
                      </a:r>
                      <a:endParaRPr lang="zh-CN" altLang="en-US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BLE-mesh Control Module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685" y="1124744"/>
            <a:ext cx="3816424" cy="1708160"/>
          </a:xfrm>
          <a:prstGeom prst="rect">
            <a:avLst/>
          </a:prstGeom>
          <a:solidFill>
            <a:srgbClr val="CCECFF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32bit CPU + BLE-mesh SOC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512KB flash + 16KB RAM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5</a:t>
            </a: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路硬件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PWM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8dB</a:t>
            </a: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输出功率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  </a:t>
            </a:r>
            <a:r>
              <a:rPr lang="zh-CN" altLang="en-US" sz="1400" dirty="0">
                <a:solidFill>
                  <a:srgbClr val="003366"/>
                </a:solidFill>
                <a:latin typeface="+mn-ea"/>
              </a:rPr>
              <a:t>超低功耗</a:t>
            </a:r>
            <a:r>
              <a:rPr lang="en-US" altLang="zh-CN" sz="1400" dirty="0">
                <a:solidFill>
                  <a:srgbClr val="003366"/>
                </a:solidFill>
                <a:latin typeface="+mn-ea"/>
              </a:rPr>
              <a:t>20uA</a:t>
            </a:r>
            <a:endParaRPr lang="en-US" altLang="zh-CN" sz="1400" dirty="0">
              <a:solidFill>
                <a:srgbClr val="003366"/>
              </a:solidFill>
              <a:latin typeface="+mn-ea"/>
            </a:endParaRPr>
          </a:p>
        </p:txBody>
      </p:sp>
      <p:pic>
        <p:nvPicPr>
          <p:cNvPr id="17" name="图片 16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08104" y="1412776"/>
            <a:ext cx="2019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9017"/>
            <a:ext cx="1613477" cy="273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7859"/>
            <a:ext cx="174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924944"/>
            <a:ext cx="388878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6200000">
            <a:off x="1780963" y="3781233"/>
            <a:ext cx="1367234" cy="35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 descr="D:\Program Files\QQ\Users\437951902\Image\C2C\MB8UKA2{6)B@ZYFG{D72@W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6000792" cy="4106193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87288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36W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9814" y="1371546"/>
            <a:ext cx="8042666" cy="5153798"/>
            <a:chOff x="849814" y="1371546"/>
            <a:chExt cx="8042666" cy="5153798"/>
          </a:xfrm>
        </p:grpSpPr>
        <p:sp>
          <p:nvSpPr>
            <p:cNvPr id="11" name="TextBox 10"/>
            <p:cNvSpPr txBox="1"/>
            <p:nvPr/>
          </p:nvSpPr>
          <p:spPr>
            <a:xfrm>
              <a:off x="4211960" y="4852317"/>
              <a:ext cx="4320480" cy="1384995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输入电压范围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:176Vac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～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264Vac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效率： </a:t>
              </a:r>
              <a:r>
                <a:rPr lang="zh-CN" altLang="en-US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≥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92%@220Vac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待机功耗低：</a:t>
              </a:r>
              <a:r>
                <a:rPr lang="zh-CN" altLang="en-US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≤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0.5W@220Vac </a:t>
              </a:r>
              <a:endParaRPr lang="en-US" altLang="zh-CN" sz="1400" dirty="0">
                <a:solidFill>
                  <a:srgbClr val="003366"/>
                </a:solidFill>
                <a:latin typeface="Arial" panose="020B0604020202020204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调光：支持</a:t>
              </a:r>
              <a:r>
                <a:rPr lang="en-US" altLang="zh-CN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1%-100%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亮度条件</a:t>
              </a:r>
              <a:endParaRPr lang="en-US" altLang="zh-CN" sz="1400" dirty="0">
                <a:solidFill>
                  <a:srgbClr val="0033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调光：能兼容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2.4G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BLE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、</a:t>
              </a:r>
              <a:r>
                <a:rPr lang="en-US" altLang="zh-CN" sz="1400" dirty="0" err="1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Zigbee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等调光模组 </a:t>
              </a:r>
              <a:endParaRPr lang="zh-CN" altLang="en-US" sz="1400" dirty="0">
                <a:solidFill>
                  <a:srgbClr val="0033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具有</a:t>
              </a:r>
              <a:r>
                <a:rPr lang="en-US" altLang="zh-CN" sz="1400" dirty="0">
                  <a:solidFill>
                    <a:srgbClr val="003366"/>
                  </a:solidFill>
                  <a:latin typeface="Arial" panose="020B0604020202020204"/>
                  <a:ea typeface="宋体" panose="02010600030101010101" pitchFamily="2" charset="-122"/>
                </a:rPr>
                <a:t>LED</a:t>
              </a:r>
              <a:r>
                <a:rPr lang="zh-CN" altLang="en-US" sz="14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开路、短路保护功能</a:t>
              </a:r>
              <a:endParaRPr lang="zh-CN" altLang="en-US" sz="1400" dirty="0">
                <a:solidFill>
                  <a:srgbClr val="003366"/>
                </a:solidFill>
                <a:latin typeface="Wingdings" panose="0500000000000000000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0272" y="2204864"/>
              <a:ext cx="18722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MT7816BD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方案</a:t>
              </a:r>
              <a:endParaRPr lang="en-US" altLang="zh-CN" dirty="0">
                <a:solidFill>
                  <a:srgbClr val="FF0000"/>
                </a:solidFill>
              </a:endParaRPr>
            </a:p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</a:rPr>
                <a:t>每路输出参数：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</a:rPr>
                <a:t>250mA@130V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6728792" y="1371546"/>
              <a:ext cx="1371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 </a:t>
              </a:r>
              <a:r>
                <a:rPr lang="zh-CN" altLang="en-US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暖色</a:t>
              </a:r>
              <a:r>
                <a:rPr lang="en-US" altLang="zh-CN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LED</a:t>
              </a:r>
              <a:endParaRPr lang="zh-CN" altLang="en-US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20" name="直接连接符 15"/>
            <p:cNvCxnSpPr/>
            <p:nvPr/>
          </p:nvCxnSpPr>
          <p:spPr bwMode="auto">
            <a:xfrm>
              <a:off x="6584776" y="1772816"/>
              <a:ext cx="91440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2"/>
              </a:outerShdw>
            </a:effectLst>
          </p:spPr>
        </p:cxnSp>
        <p:cxnSp>
          <p:nvCxnSpPr>
            <p:cNvPr id="21" name="直接连接符 16"/>
            <p:cNvCxnSpPr/>
            <p:nvPr/>
          </p:nvCxnSpPr>
          <p:spPr bwMode="auto">
            <a:xfrm>
              <a:off x="6584776" y="3933056"/>
              <a:ext cx="928694" cy="158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tx2"/>
              </a:outerShdw>
            </a:effectLst>
          </p:spPr>
        </p:cxnSp>
        <p:sp>
          <p:nvSpPr>
            <p:cNvPr id="22" name="TextBox 21"/>
            <p:cNvSpPr txBox="1"/>
            <p:nvPr/>
          </p:nvSpPr>
          <p:spPr bwMode="auto">
            <a:xfrm>
              <a:off x="6725344" y="3563724"/>
              <a:ext cx="1371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zh-CN" altLang="en-US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冷色</a:t>
              </a:r>
              <a:r>
                <a:rPr lang="en-US" altLang="zh-CN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LED</a:t>
              </a:r>
              <a:endParaRPr lang="zh-CN" alt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圆角矩形标注 23"/>
            <p:cNvSpPr/>
            <p:nvPr/>
          </p:nvSpPr>
          <p:spPr bwMode="auto">
            <a:xfrm>
              <a:off x="2555776" y="6165304"/>
              <a:ext cx="801778" cy="360040"/>
            </a:xfrm>
            <a:prstGeom prst="wedgeRoundRectCallout">
              <a:avLst>
                <a:gd name="adj1" fmla="val -50792"/>
                <a:gd name="adj2" fmla="val -135807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</a:pP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3768" y="6237312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</a:rPr>
                <a:t>MT7816BD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圆角矩形标注 25"/>
            <p:cNvSpPr/>
            <p:nvPr/>
          </p:nvSpPr>
          <p:spPr bwMode="auto">
            <a:xfrm>
              <a:off x="2555776" y="4437112"/>
              <a:ext cx="801778" cy="360040"/>
            </a:xfrm>
            <a:prstGeom prst="wedgeRoundRectCallout">
              <a:avLst>
                <a:gd name="adj1" fmla="val -50792"/>
                <a:gd name="adj2" fmla="val 97290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</a:pP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83768" y="4509120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</a:rPr>
                <a:t>MT7816BD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圆角矩形标注 29"/>
            <p:cNvSpPr/>
            <p:nvPr/>
          </p:nvSpPr>
          <p:spPr bwMode="auto">
            <a:xfrm>
              <a:off x="857224" y="6143644"/>
              <a:ext cx="785818" cy="360040"/>
            </a:xfrm>
            <a:prstGeom prst="wedgeRoundRectCallout">
              <a:avLst>
                <a:gd name="adj1" fmla="val 52710"/>
                <a:gd name="adj2" fmla="val -76663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</a:pP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9814" y="6215082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</a:rPr>
                <a:t>无线模块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椭圆 27"/>
          <p:cNvSpPr/>
          <p:nvPr/>
        </p:nvSpPr>
        <p:spPr bwMode="auto">
          <a:xfrm>
            <a:off x="1571604" y="6000768"/>
            <a:ext cx="714380" cy="142876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36W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 调光特性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43608" y="908720"/>
            <a:ext cx="7263103" cy="5229737"/>
            <a:chOff x="1043608" y="908720"/>
            <a:chExt cx="7263103" cy="522973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043608" y="908720"/>
              <a:ext cx="3532262" cy="206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0032" y="908720"/>
              <a:ext cx="3446679" cy="205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3284984"/>
              <a:ext cx="6696744" cy="285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87288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36W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 调光功能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836712"/>
            <a:ext cx="7920880" cy="5265876"/>
            <a:chOff x="755576" y="836712"/>
            <a:chExt cx="7920880" cy="5265876"/>
          </a:xfrm>
        </p:grpSpPr>
        <p:sp>
          <p:nvSpPr>
            <p:cNvPr id="9" name="TextBox 8"/>
            <p:cNvSpPr txBox="1"/>
            <p:nvPr/>
          </p:nvSpPr>
          <p:spPr>
            <a:xfrm>
              <a:off x="3491880" y="3284984"/>
              <a:ext cx="2160240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</a:rPr>
                <a:t>开关调光功能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0" name="图示 7"/>
            <p:cNvGraphicFramePr/>
            <p:nvPr/>
          </p:nvGraphicFramePr>
          <p:xfrm>
            <a:off x="755576" y="836712"/>
            <a:ext cx="7560840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11" name="矩形 8"/>
            <p:cNvSpPr/>
            <p:nvPr/>
          </p:nvSpPr>
          <p:spPr>
            <a:xfrm>
              <a:off x="827584" y="5733256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</a:rPr>
                <a:t>说明：开关调光的相关档位数目及亮度、色度选择可定制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495387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低纹波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5536" y="892516"/>
            <a:ext cx="8628572" cy="5223050"/>
            <a:chOff x="395536" y="892516"/>
            <a:chExt cx="8628572" cy="5223050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611560" y="892516"/>
              <a:ext cx="6559006" cy="5718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defPPr>
                <a:defRPr lang="en-US"/>
              </a:defPPr>
              <a:lvl1pPr algn="ctr" eaLnBrk="0" hangingPunct="0">
                <a:defRPr sz="2800">
                  <a:solidFill>
                    <a:srgbClr val="0E2A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pPr algn="l"/>
              <a:r>
                <a:rPr lang="en-US" altLang="zh-CN" sz="2400" dirty="0">
                  <a:latin typeface="+mn-lt"/>
                </a:rPr>
                <a:t>   </a:t>
              </a:r>
              <a:r>
                <a:rPr lang="en-US" altLang="zh-CN" sz="2000" dirty="0">
                  <a:latin typeface="+mn-lt"/>
                </a:rPr>
                <a:t>    MT7990</a:t>
              </a:r>
              <a:r>
                <a:rPr lang="zh-CN" altLang="en-US" sz="2000" dirty="0">
                  <a:latin typeface="+mn-lt"/>
                </a:rPr>
                <a:t> </a:t>
              </a:r>
              <a:r>
                <a:rPr lang="en-US" altLang="zh-CN" sz="2000" dirty="0">
                  <a:latin typeface="+mn-lt"/>
                </a:rPr>
                <a:t>- </a:t>
              </a:r>
              <a:r>
                <a:rPr lang="zh-CN" altLang="en-US" sz="2000" dirty="0">
                  <a:latin typeface="+mn-lt"/>
                </a:rPr>
                <a:t>调光调色温：</a:t>
              </a:r>
              <a:r>
                <a:rPr lang="en-US" altLang="zh-CN" sz="2000" dirty="0">
                  <a:solidFill>
                    <a:srgbClr val="FF0000"/>
                  </a:solidFill>
                  <a:latin typeface="+mn-lt"/>
                </a:rPr>
                <a:t>HPF</a:t>
              </a:r>
              <a:r>
                <a:rPr lang="zh-CN" altLang="en-US" sz="2000" dirty="0">
                  <a:solidFill>
                    <a:srgbClr val="FF0000"/>
                  </a:solidFill>
                  <a:latin typeface="+mn-lt"/>
                </a:rPr>
                <a:t>隔离</a:t>
              </a:r>
              <a:r>
                <a:rPr lang="en-US" altLang="zh-CN" sz="2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zh-CN" altLang="en-US" sz="2000" dirty="0">
                  <a:solidFill>
                    <a:srgbClr val="FF0000"/>
                  </a:solidFill>
                  <a:latin typeface="+mn-lt"/>
                </a:rPr>
                <a:t>低纹波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14" name="组合 57"/>
            <p:cNvGrpSpPr/>
            <p:nvPr/>
          </p:nvGrpSpPr>
          <p:grpSpPr>
            <a:xfrm>
              <a:off x="1709311" y="4725144"/>
              <a:ext cx="6247065" cy="1390422"/>
              <a:chOff x="6083099" y="5035988"/>
              <a:chExt cx="6247065" cy="1390422"/>
            </a:xfrm>
          </p:grpSpPr>
          <p:grpSp>
            <p:nvGrpSpPr>
              <p:cNvPr id="48" name="组合 9"/>
              <p:cNvGrpSpPr/>
              <p:nvPr/>
            </p:nvGrpSpPr>
            <p:grpSpPr bwMode="auto">
              <a:xfrm>
                <a:off x="6083099" y="5035988"/>
                <a:ext cx="2626926" cy="1390422"/>
                <a:chOff x="1420582" y="3770270"/>
                <a:chExt cx="2580532" cy="1266737"/>
              </a:xfrm>
            </p:grpSpPr>
            <p:sp>
              <p:nvSpPr>
                <p:cNvPr id="5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99047" y="4022913"/>
                  <a:ext cx="2402067" cy="1014094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spcBef>
                      <a:spcPts val="600"/>
                    </a:spcBef>
                    <a:buClr>
                      <a:srgbClr val="002060"/>
                    </a:buClr>
                    <a:buFont typeface="Wingdings" panose="05000000000000000000" pitchFamily="2" charset="2"/>
                    <a:buNone/>
                    <a:defRPr/>
                  </a:pPr>
                  <a:endParaRPr lang="en-US" altLang="zh-CN" dirty="0">
                    <a:solidFill>
                      <a:srgbClr val="002060"/>
                    </a:solidFill>
                  </a:endParaRPr>
                </a:p>
                <a:p>
                  <a:pPr>
                    <a:spcBef>
                      <a:spcPts val="600"/>
                    </a:spcBef>
                    <a:buClr>
                      <a:srgbClr val="002060"/>
                    </a:buClr>
                    <a:defRPr/>
                  </a:pPr>
                  <a:endParaRPr lang="en-US" altLang="zh-CN" dirty="0">
                    <a:solidFill>
                      <a:srgbClr val="002060"/>
                    </a:solidFill>
                  </a:endParaRPr>
                </a:p>
                <a:p>
                  <a:pPr>
                    <a:spcBef>
                      <a:spcPts val="600"/>
                    </a:spcBef>
                    <a:buClr>
                      <a:srgbClr val="002060"/>
                    </a:buClr>
                    <a:buFont typeface="Wingdings" panose="05000000000000000000" pitchFamily="2" charset="2"/>
                    <a:buNone/>
                    <a:defRPr/>
                  </a:pPr>
                  <a:endParaRPr lang="en-US" altLang="zh-CN" dirty="0">
                    <a:solidFill>
                      <a:srgbClr val="002060"/>
                    </a:solidFill>
                  </a:endParaRPr>
                </a:p>
              </p:txBody>
            </p:sp>
            <p:pic>
              <p:nvPicPr>
                <p:cNvPr id="51" name="Picture 5"/>
                <p:cNvPicPr>
                  <a:picLocks noChangeAspect="1" noChangeArrowheads="1"/>
                </p:cNvPicPr>
                <p:nvPr/>
              </p:nvPicPr>
              <p:blipFill>
                <a:blip r:embed="rId1" cstate="print"/>
                <a:srcRect/>
                <a:stretch>
                  <a:fillRect/>
                </a:stretch>
              </p:blipFill>
              <p:spPr bwMode="auto">
                <a:xfrm rot="2332485">
                  <a:off x="1420582" y="3770270"/>
                  <a:ext cx="439615" cy="6254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6538964" y="5347902"/>
                <a:ext cx="5791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33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PF &gt; 0.9 </a:t>
                </a:r>
                <a:endParaRPr lang="en-US" altLang="zh-CN" sz="16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1600" dirty="0">
                    <a:solidFill>
                      <a:srgbClr val="0033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无频闪</a:t>
                </a:r>
                <a:endParaRPr lang="en-US" altLang="zh-CN" sz="16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1600" dirty="0">
                    <a:solidFill>
                      <a:srgbClr val="0033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低待机功耗</a:t>
                </a:r>
                <a:endParaRPr lang="en-US" altLang="zh-CN" sz="1600" dirty="0">
                  <a:solidFill>
                    <a:srgbClr val="003366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sz="1600" dirty="0">
                    <a:solidFill>
                      <a:srgbClr val="00206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调光深度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&lt; 0.5%</a:t>
                </a:r>
                <a:endParaRPr lang="en-US" altLang="zh-CN" sz="1600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" name="组合 57"/>
            <p:cNvGrpSpPr/>
            <p:nvPr/>
          </p:nvGrpSpPr>
          <p:grpSpPr>
            <a:xfrm>
              <a:off x="1547664" y="1484784"/>
              <a:ext cx="7476444" cy="3292988"/>
              <a:chOff x="611560" y="1000108"/>
              <a:chExt cx="7476444" cy="3292988"/>
            </a:xfrm>
          </p:grpSpPr>
          <p:cxnSp>
            <p:nvCxnSpPr>
              <p:cNvPr id="17" name="直接箭头连接符 58"/>
              <p:cNvCxnSpPr/>
              <p:nvPr/>
            </p:nvCxnSpPr>
            <p:spPr bwMode="auto">
              <a:xfrm>
                <a:off x="4283968" y="1772816"/>
                <a:ext cx="72008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18" name="矩形 69"/>
              <p:cNvSpPr/>
              <p:nvPr/>
            </p:nvSpPr>
            <p:spPr bwMode="auto">
              <a:xfrm>
                <a:off x="2924520" y="1412776"/>
                <a:ext cx="1431456" cy="79535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742950" indent="-285750">
                  <a:lnSpc>
                    <a:spcPts val="1680"/>
                  </a:lnSpc>
                  <a:buFont typeface="Wingdings" panose="05000000000000000000" pitchFamily="2" charset="2"/>
                  <a:buNone/>
                  <a:defRPr/>
                </a:pPr>
                <a:endParaRPr lang="zh-CN" altLang="en-US" sz="16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19" name="组合 70"/>
              <p:cNvGrpSpPr/>
              <p:nvPr/>
            </p:nvGrpSpPr>
            <p:grpSpPr>
              <a:xfrm>
                <a:off x="2014736" y="1000108"/>
                <a:ext cx="6073268" cy="3000396"/>
                <a:chOff x="2771018" y="2032762"/>
                <a:chExt cx="6073268" cy="3000396"/>
              </a:xfrm>
            </p:grpSpPr>
            <p:grpSp>
              <p:nvGrpSpPr>
                <p:cNvPr id="31" name="组合 2"/>
                <p:cNvGrpSpPr/>
                <p:nvPr/>
              </p:nvGrpSpPr>
              <p:grpSpPr>
                <a:xfrm>
                  <a:off x="2771018" y="2032762"/>
                  <a:ext cx="6073268" cy="3000396"/>
                  <a:chOff x="2771018" y="2032762"/>
                  <a:chExt cx="6073268" cy="3000396"/>
                </a:xfrm>
              </p:grpSpPr>
              <p:grpSp>
                <p:nvGrpSpPr>
                  <p:cNvPr id="33" name="组合 12"/>
                  <p:cNvGrpSpPr/>
                  <p:nvPr/>
                </p:nvGrpSpPr>
                <p:grpSpPr>
                  <a:xfrm>
                    <a:off x="2771018" y="2445430"/>
                    <a:ext cx="6073268" cy="2587728"/>
                    <a:chOff x="2618618" y="1942897"/>
                    <a:chExt cx="6073268" cy="2587728"/>
                  </a:xfrm>
                </p:grpSpPr>
                <p:grpSp>
                  <p:nvGrpSpPr>
                    <p:cNvPr id="35" name="组合 134"/>
                    <p:cNvGrpSpPr/>
                    <p:nvPr/>
                  </p:nvGrpSpPr>
                  <p:grpSpPr>
                    <a:xfrm>
                      <a:off x="2655602" y="1942897"/>
                      <a:ext cx="6036284" cy="2587728"/>
                      <a:chOff x="2655602" y="3780627"/>
                      <a:chExt cx="6036284" cy="2587728"/>
                    </a:xfrm>
                  </p:grpSpPr>
                  <p:cxnSp>
                    <p:nvCxnSpPr>
                      <p:cNvPr id="39" name="直接连接符 91"/>
                      <p:cNvCxnSpPr/>
                      <p:nvPr/>
                    </p:nvCxnSpPr>
                    <p:spPr bwMode="auto">
                      <a:xfrm>
                        <a:off x="7033270" y="6011165"/>
                        <a:ext cx="9144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6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0" name="直接连接符 21"/>
                      <p:cNvCxnSpPr/>
                      <p:nvPr/>
                    </p:nvCxnSpPr>
                    <p:spPr bwMode="auto">
                      <a:xfrm>
                        <a:off x="6976126" y="4296653"/>
                        <a:ext cx="9144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sp>
                    <p:nvSpPr>
                      <p:cNvPr id="41" name="矩形 93"/>
                      <p:cNvSpPr/>
                      <p:nvPr/>
                    </p:nvSpPr>
                    <p:spPr bwMode="auto">
                      <a:xfrm>
                        <a:off x="5604510" y="3868025"/>
                        <a:ext cx="1428760" cy="7858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marL="742950" indent="-285750">
                          <a:lnSpc>
                            <a:spcPts val="1680"/>
                          </a:lnSpc>
                          <a:buFont typeface="Wingdings" panose="05000000000000000000" pitchFamily="2" charset="2"/>
                          <a:buNone/>
                          <a:defRPr/>
                        </a:pPr>
                        <a:r>
                          <a:rPr lang="en-US" altLang="zh-CN" sz="14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a:t>  </a:t>
                        </a:r>
                        <a:endParaRPr lang="zh-CN" altLang="en-US" sz="20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42" name="Text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76490" y="3780627"/>
                        <a:ext cx="1371600" cy="11541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16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a:t>   </a:t>
                        </a:r>
                        <a:r>
                          <a:rPr lang="en-US" altLang="zh-CN" sz="16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MT7201C+</a:t>
                        </a:r>
                        <a:endParaRPr lang="en-US" altLang="zh-CN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>
                          <a:buFont typeface="Wingdings" panose="05000000000000000000" pitchFamily="2" charset="2"/>
                          <a:buNone/>
                        </a:pPr>
                        <a:endParaRPr lang="en-US" altLang="zh-CN" sz="8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endParaRPr>
                      </a:p>
                      <a:p>
                        <a:pPr>
                          <a:buFont typeface="Wingdings" panose="05000000000000000000" pitchFamily="2" charset="2"/>
                          <a:buNone/>
                        </a:pPr>
                        <a:r>
                          <a:rPr lang="en-US" altLang="zh-CN" sz="110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PWM1</a:t>
                        </a:r>
                        <a:endParaRPr lang="zh-CN" altLang="en-US" sz="1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>
                          <a:buFont typeface="Wingdings" panose="05000000000000000000" pitchFamily="2" charset="2"/>
                          <a:buNone/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43" name="TextBox 42"/>
                      <p:cNvSpPr txBox="1"/>
                      <p:nvPr/>
                    </p:nvSpPr>
                    <p:spPr bwMode="auto">
                      <a:xfrm>
                        <a:off x="6890394" y="3896543"/>
                        <a:ext cx="1801492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buFont typeface="Wingdings" panose="05000000000000000000" pitchFamily="2" charset="2"/>
                          <a:buNone/>
                          <a:defRPr/>
                        </a:pPr>
                        <a:r>
                          <a:rPr lang="en-US" altLang="zh-CN" sz="2000" dirty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a:t> </a:t>
                        </a:r>
                        <a:r>
                          <a:rPr lang="zh-CN" altLang="en-US" sz="1400" dirty="0">
                            <a:solidFill>
                              <a:srgbClr val="FF0000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a:t>暖色</a:t>
                        </a:r>
                        <a:r>
                          <a:rPr lang="en-US" altLang="zh-CN" sz="1400" dirty="0">
                            <a:solidFill>
                              <a:srgbClr val="FF0000"/>
                            </a:solidFill>
                            <a:latin typeface="+mn-ea"/>
                            <a:ea typeface="+mn-ea"/>
                          </a:rPr>
                          <a:t>LED</a:t>
                        </a:r>
                        <a:endParaRPr lang="zh-CN" altLang="en-US" sz="14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endParaRPr>
                      </a:p>
                    </p:txBody>
                  </p:sp>
                  <p:sp>
                    <p:nvSpPr>
                      <p:cNvPr id="44" name="矩形 96"/>
                      <p:cNvSpPr/>
                      <p:nvPr/>
                    </p:nvSpPr>
                    <p:spPr bwMode="auto">
                      <a:xfrm>
                        <a:off x="5675948" y="5511100"/>
                        <a:ext cx="1428760" cy="757956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lvl="0"/>
                        <a:r>
                          <a:rPr lang="zh-CN" altLang="en-US" sz="1200" dirty="0">
                            <a:solidFill>
                              <a:schemeClr val="tx1"/>
                            </a:solidFill>
                            <a:latin typeface="宋体" panose="02010600030101010101" pitchFamily="2" charset="-122"/>
                            <a:ea typeface="宋体" panose="02010600030101010101" pitchFamily="2" charset="-122"/>
                          </a:rPr>
                          <a:t> </a:t>
                        </a:r>
                        <a:endParaRPr lang="zh-CN" altLang="en-US" sz="2400" dirty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45" name="矩形 97"/>
                      <p:cNvSpPr/>
                      <p:nvPr/>
                    </p:nvSpPr>
                    <p:spPr bwMode="auto">
                      <a:xfrm>
                        <a:off x="2655602" y="5511099"/>
                        <a:ext cx="1428760" cy="8572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  <p:style>
                      <a:lnRef idx="0">
                        <a:schemeClr val="accent3"/>
                      </a:lnRef>
                      <a:fillRef idx="3">
                        <a:schemeClr val="accent3"/>
                      </a:fillRef>
                      <a:effectRef idx="3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endParaRPr lang="zh-CN" alt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endParaRPr>
                      </a:p>
                    </p:txBody>
                  </p:sp>
                  <p:cxnSp>
                    <p:nvCxnSpPr>
                      <p:cNvPr id="46" name="肘形连接符 98"/>
                      <p:cNvCxnSpPr/>
                      <p:nvPr/>
                    </p:nvCxnSpPr>
                    <p:spPr bwMode="auto">
                      <a:xfrm rot="5400000" flipH="1" flipV="1">
                        <a:off x="3921442" y="4685287"/>
                        <a:ext cx="1285884" cy="937244"/>
                      </a:xfrm>
                      <a:prstGeom prst="bentConnector3">
                        <a:avLst>
                          <a:gd name="adj1" fmla="val 53"/>
                        </a:avLst>
                      </a:prstGeom>
                      <a:noFill/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lg" len="lg"/>
                      </a:ln>
                      <a:effectLst/>
                    </p:spPr>
                  </p:cxnSp>
                  <p:cxnSp>
                    <p:nvCxnSpPr>
                      <p:cNvPr id="47" name="直接箭头连接符 99"/>
                      <p:cNvCxnSpPr/>
                      <p:nvPr/>
                    </p:nvCxnSpPr>
                    <p:spPr bwMode="auto">
                      <a:xfrm>
                        <a:off x="5033006" y="4510967"/>
                        <a:ext cx="535677" cy="3189"/>
                      </a:xfrm>
                      <a:prstGeom prst="straightConnector1">
                        <a:avLst/>
                      </a:prstGeom>
                      <a:noFill/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/>
                    </p:spPr>
                  </p:cxnSp>
                </p:grpSp>
                <p:sp>
                  <p:nvSpPr>
                    <p:cNvPr id="36" name="TextBox 35"/>
                    <p:cNvSpPr txBox="1"/>
                    <p:nvPr/>
                  </p:nvSpPr>
                  <p:spPr bwMode="auto">
                    <a:xfrm>
                      <a:off x="6961832" y="3744807"/>
                      <a:ext cx="13716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冷色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LED</a:t>
                      </a:r>
                      <a:endParaRPr lang="zh-CN" altLang="en-US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p:txBody>
                </p:sp>
                <p:sp>
                  <p:nvSpPr>
                    <p:cNvPr id="37" name="TextBox 133"/>
                    <p:cNvSpPr txBox="1"/>
                    <p:nvPr/>
                  </p:nvSpPr>
                  <p:spPr>
                    <a:xfrm>
                      <a:off x="2618618" y="3690469"/>
                      <a:ext cx="19812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altLang="zh-CN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   RF </a:t>
                      </a:r>
                      <a:r>
                        <a:rPr lang="zh-CN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模块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38" name="TextBox 17"/>
                    <p:cNvSpPr txBox="1"/>
                    <p:nvPr/>
                  </p:nvSpPr>
                  <p:spPr>
                    <a:xfrm>
                      <a:off x="3735722" y="2014905"/>
                      <a:ext cx="107157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MT7990</a:t>
                      </a:r>
                      <a:endParaRPr lang="en-US" altLang="zh-CN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altLang="zh-CN" sz="160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(CV/CC)</a:t>
                      </a:r>
                      <a:endParaRPr lang="zh-CN" altLang="en-US" sz="160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p:txBody>
                </p:sp>
              </p:grpSp>
              <p:sp>
                <p:nvSpPr>
                  <p:cNvPr id="34" name="TextBox 129"/>
                  <p:cNvSpPr txBox="1"/>
                  <p:nvPr/>
                </p:nvSpPr>
                <p:spPr>
                  <a:xfrm>
                    <a:off x="3424518" y="2032762"/>
                    <a:ext cx="1143000" cy="381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zh-CN" altLang="en-US" dirty="0">
                      <a:solidFill>
                        <a:srgbClr val="FF0000"/>
                      </a:solidFill>
                      <a:latin typeface="+mn-lt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32" name="矩形 84"/>
                <p:cNvSpPr/>
                <p:nvPr/>
              </p:nvSpPr>
              <p:spPr>
                <a:xfrm>
                  <a:off x="5928207" y="3813582"/>
                  <a:ext cx="1344291" cy="11233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altLang="zh-CN" sz="1600" dirty="0">
                      <a:solidFill>
                        <a:srgbClr val="002060"/>
                      </a:solidFill>
                      <a:latin typeface="+mn-ea"/>
                      <a:ea typeface="+mn-ea"/>
                    </a:rPr>
                    <a:t>     </a:t>
                  </a:r>
                  <a:endParaRPr lang="en-US" altLang="zh-CN" sz="1600" dirty="0">
                    <a:solidFill>
                      <a:srgbClr val="002060"/>
                    </a:solidFill>
                    <a:latin typeface="+mn-ea"/>
                    <a:ea typeface="+mn-ea"/>
                  </a:endParaRPr>
                </a:p>
                <a:p>
                  <a:pPr lvl="0"/>
                  <a:r>
                    <a:rPr lang="en-US" altLang="zh-CN" sz="16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    MT7201C+</a:t>
                  </a:r>
                  <a:endParaRPr lang="en-US" altLang="zh-CN" sz="1600" dirty="0">
                    <a:solidFill>
                      <a:schemeClr val="tx1"/>
                    </a:solidFill>
                    <a:latin typeface="+mn-ea"/>
                    <a:ea typeface="+mn-ea"/>
                  </a:endParaRPr>
                </a:p>
                <a:p>
                  <a:pPr lvl="0"/>
                  <a:endParaRPr lang="en-US" altLang="zh-CN" sz="8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100" dirty="0">
                      <a:solidFill>
                        <a:schemeClr val="tx1"/>
                      </a:solidFill>
                      <a:latin typeface="+mn-ea"/>
                      <a:ea typeface="+mn-ea"/>
                    </a:rPr>
                    <a:t>PWM2</a:t>
                  </a:r>
                  <a:endParaRPr lang="zh-CN" altLang="en-US" sz="1100" dirty="0">
                    <a:solidFill>
                      <a:schemeClr val="tx1"/>
                    </a:solidFill>
                    <a:latin typeface="+mn-ea"/>
                    <a:ea typeface="+mn-ea"/>
                  </a:endParaRPr>
                </a:p>
              </p:txBody>
            </p:sp>
          </p:grpSp>
          <p:cxnSp>
            <p:nvCxnSpPr>
              <p:cNvPr id="20" name="直接箭头连接符 71"/>
              <p:cNvCxnSpPr/>
              <p:nvPr/>
            </p:nvCxnSpPr>
            <p:spPr bwMode="auto">
              <a:xfrm>
                <a:off x="2548872" y="1786775"/>
                <a:ext cx="366944" cy="727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cxnSp>
            <p:nvCxnSpPr>
              <p:cNvPr id="21" name="直接箭头连接符 72"/>
              <p:cNvCxnSpPr/>
              <p:nvPr/>
            </p:nvCxnSpPr>
            <p:spPr bwMode="auto">
              <a:xfrm flipV="1">
                <a:off x="3491880" y="3787778"/>
                <a:ext cx="1580186" cy="126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cxnSp>
            <p:nvCxnSpPr>
              <p:cNvPr id="22" name="肘形连接符 66"/>
              <p:cNvCxnSpPr>
                <a:stCxn id="23" idx="2"/>
              </p:cNvCxnSpPr>
              <p:nvPr/>
            </p:nvCxnSpPr>
            <p:spPr bwMode="auto">
              <a:xfrm rot="16200000" flipH="1">
                <a:off x="1708803" y="3090642"/>
                <a:ext cx="248087" cy="428628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tx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流程图: 合并 74"/>
              <p:cNvSpPr/>
              <p:nvPr/>
            </p:nvSpPr>
            <p:spPr bwMode="auto">
              <a:xfrm>
                <a:off x="1475656" y="2928934"/>
                <a:ext cx="285752" cy="251979"/>
              </a:xfrm>
              <a:prstGeom prst="flowChartMerge">
                <a:avLst/>
              </a:prstGeom>
              <a:solidFill>
                <a:schemeClr val="tx1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rtlCol="0" anchor="ctr"/>
              <a:lstStyle/>
              <a:p>
                <a:pPr marL="742950" indent="-285750" algn="ctr">
                  <a:lnSpc>
                    <a:spcPts val="1680"/>
                  </a:lnSpc>
                  <a:buFont typeface="Wingdings" panose="05000000000000000000" pitchFamily="2" charset="2"/>
                  <a:buChar char="v"/>
                </a:pPr>
                <a:endPara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cxnSp>
            <p:nvCxnSpPr>
              <p:cNvPr id="24" name="肘形连接符 75"/>
              <p:cNvCxnSpPr/>
              <p:nvPr/>
            </p:nvCxnSpPr>
            <p:spPr bwMode="auto">
              <a:xfrm rot="16200000" flipH="1">
                <a:off x="4036215" y="2393149"/>
                <a:ext cx="1643074" cy="428628"/>
              </a:xfrm>
              <a:prstGeom prst="bentConnector3">
                <a:avLst>
                  <a:gd name="adj1" fmla="val 99828"/>
                </a:avLst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25" name="矩形 77"/>
              <p:cNvSpPr/>
              <p:nvPr/>
            </p:nvSpPr>
            <p:spPr bwMode="auto">
              <a:xfrm>
                <a:off x="1187624" y="1412776"/>
                <a:ext cx="1431456" cy="79535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742950" indent="-285750">
                  <a:lnSpc>
                    <a:spcPts val="1680"/>
                  </a:lnSpc>
                  <a:buFont typeface="Wingdings" panose="05000000000000000000" pitchFamily="2" charset="2"/>
                  <a:buNone/>
                  <a:defRPr/>
                </a:pPr>
                <a:endParaRPr lang="zh-CN" altLang="en-US" sz="16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TextBox 61"/>
              <p:cNvSpPr txBox="1"/>
              <p:nvPr/>
            </p:nvSpPr>
            <p:spPr>
              <a:xfrm>
                <a:off x="1467481" y="16288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002060"/>
                    </a:solidFill>
                  </a:rPr>
                  <a:t>整流桥</a:t>
                </a:r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任意多边形 79"/>
              <p:cNvSpPr/>
              <p:nvPr/>
            </p:nvSpPr>
            <p:spPr bwMode="auto">
              <a:xfrm>
                <a:off x="611560" y="1772816"/>
                <a:ext cx="569087" cy="369332"/>
              </a:xfrm>
              <a:custGeom>
                <a:avLst/>
                <a:gdLst>
                  <a:gd name="connsiteX0" fmla="*/ 0 w 916898"/>
                  <a:gd name="connsiteY0" fmla="*/ 217357 h 217357"/>
                  <a:gd name="connsiteX1" fmla="*/ 284813 w 916898"/>
                  <a:gd name="connsiteY1" fmla="*/ 7495 h 217357"/>
                  <a:gd name="connsiteX2" fmla="*/ 584616 w 916898"/>
                  <a:gd name="connsiteY2" fmla="*/ 172387 h 217357"/>
                  <a:gd name="connsiteX3" fmla="*/ 869429 w 916898"/>
                  <a:gd name="connsiteY3" fmla="*/ 52466 h 217357"/>
                  <a:gd name="connsiteX4" fmla="*/ 869429 w 916898"/>
                  <a:gd name="connsiteY4" fmla="*/ 37475 h 21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898" h="217357">
                    <a:moveTo>
                      <a:pt x="0" y="217357"/>
                    </a:moveTo>
                    <a:cubicBezTo>
                      <a:pt x="93688" y="116173"/>
                      <a:pt x="187377" y="14990"/>
                      <a:pt x="284813" y="7495"/>
                    </a:cubicBezTo>
                    <a:cubicBezTo>
                      <a:pt x="382249" y="0"/>
                      <a:pt x="487180" y="164892"/>
                      <a:pt x="584616" y="172387"/>
                    </a:cubicBezTo>
                    <a:cubicBezTo>
                      <a:pt x="682052" y="179882"/>
                      <a:pt x="821960" y="74951"/>
                      <a:pt x="869429" y="52466"/>
                    </a:cubicBezTo>
                    <a:cubicBezTo>
                      <a:pt x="916898" y="29981"/>
                      <a:pt x="893163" y="33728"/>
                      <a:pt x="869429" y="37475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marL="793750" indent="-273050">
                  <a:buFont typeface="Wingdings" panose="05000000000000000000" pitchFamily="2" charset="2"/>
                  <a:buBlip>
                    <a:blip r:embed="rId2"/>
                  </a:buBlip>
                  <a:defRPr/>
                </a:pP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TextBox 45"/>
              <p:cNvSpPr txBox="1"/>
              <p:nvPr/>
            </p:nvSpPr>
            <p:spPr bwMode="auto">
              <a:xfrm>
                <a:off x="635378" y="1403484"/>
                <a:ext cx="762000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Wingdings" panose="05000000000000000000" pitchFamily="2" charset="2"/>
                  <a:buNone/>
                  <a:defRPr/>
                </a:pPr>
                <a:r>
                  <a:rPr lang="en-US" altLang="zh-CN" b="0" dirty="0">
                    <a:solidFill>
                      <a:srgbClr val="002060"/>
                    </a:solidFill>
                    <a:latin typeface="+mn-lt"/>
                    <a:ea typeface="宋体" panose="02010600030101010101" pitchFamily="2" charset="-122"/>
                  </a:rPr>
                  <a:t>Vin</a:t>
                </a:r>
                <a:endParaRPr lang="zh-CN" altLang="en-US" b="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TextBox 129"/>
              <p:cNvSpPr txBox="1"/>
              <p:nvPr/>
            </p:nvSpPr>
            <p:spPr>
              <a:xfrm>
                <a:off x="5148064" y="1124744"/>
                <a:ext cx="1143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低压恒流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TextBox 129"/>
              <p:cNvSpPr txBox="1"/>
              <p:nvPr/>
            </p:nvSpPr>
            <p:spPr>
              <a:xfrm>
                <a:off x="5220072" y="3912096"/>
                <a:ext cx="1143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>
                        <a:lumMod val="5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低压恒流</a:t>
                </a:r>
                <a:endParaRPr lang="zh-CN" altLang="en-US" dirty="0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5536" y="1844824"/>
              <a:ext cx="553998" cy="15121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</a:rPr>
                <a:t>应用举例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MT7990 – HPF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低纹波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驱动电源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11560" y="764704"/>
            <a:ext cx="8100392" cy="5400600"/>
            <a:chOff x="611560" y="764704"/>
            <a:chExt cx="8100392" cy="5400600"/>
          </a:xfrm>
        </p:grpSpPr>
        <p:sp>
          <p:nvSpPr>
            <p:cNvPr id="53" name="TextBox 52"/>
            <p:cNvSpPr txBox="1"/>
            <p:nvPr/>
          </p:nvSpPr>
          <p:spPr>
            <a:xfrm>
              <a:off x="4860032" y="764704"/>
              <a:ext cx="3851920" cy="2354491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外观尺寸：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67mm X 44mm (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长*宽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输入电压范围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:85Vac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～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264Vac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高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PF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： ≥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0.9@220Vac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采用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2.4G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遥控，同时具有记忆功能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调光深度：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2%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，小夜灯功能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0.2%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，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29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级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调色温范围：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3000K-6500K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，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32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级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具有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LED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开路保护功能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11560" y="811151"/>
              <a:ext cx="3834956" cy="225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" descr="C:\Users\nicole\Documents\Tencent Files\958662895\Image\C2C\70(A0A@VX@F2KKF)SE1S7D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3212976"/>
              <a:ext cx="6486579" cy="29523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MT7990 – HPF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低纹波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驱动电源性能特性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762000"/>
            <a:ext cx="7932737" cy="5613400"/>
            <a:chOff x="609600" y="762000"/>
            <a:chExt cx="7932737" cy="5613400"/>
          </a:xfrm>
        </p:grpSpPr>
        <p:sp>
          <p:nvSpPr>
            <p:cNvPr id="9" name="矩形 8"/>
            <p:cNvSpPr/>
            <p:nvPr/>
          </p:nvSpPr>
          <p:spPr>
            <a:xfrm>
              <a:off x="611560" y="762000"/>
              <a:ext cx="2236510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不同色温电性测试</a:t>
              </a:r>
              <a:endPara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矩形 10"/>
            <p:cNvSpPr/>
            <p:nvPr/>
          </p:nvSpPr>
          <p:spPr>
            <a:xfrm>
              <a:off x="609600" y="1219200"/>
              <a:ext cx="31550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1.</a:t>
              </a:r>
              <a:r>
                <a:rPr lang="zh-CN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遥控设置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100%</a:t>
              </a:r>
              <a:r>
                <a:rPr lang="zh-CN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亮度，中性色温</a:t>
              </a:r>
              <a:endParaRPr lang="zh-CN" altLang="en-US" sz="16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1" name="图表 3"/>
            <p:cNvPicPr>
              <a:picLocks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914400" y="1600200"/>
              <a:ext cx="32004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4419600" y="1219200"/>
              <a:ext cx="31550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</a:t>
              </a:r>
              <a:r>
                <a:rPr lang="zh-CN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遥控设置</a:t>
              </a:r>
              <a:r>
                <a:rPr lang="en-US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100%</a:t>
              </a:r>
              <a:r>
                <a:rPr lang="zh-CN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亮度，最高色温</a:t>
              </a:r>
              <a:endParaRPr lang="zh-CN" altLang="en-US" sz="16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3" name="图表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1600200"/>
              <a:ext cx="3352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矩形 18"/>
            <p:cNvSpPr/>
            <p:nvPr/>
          </p:nvSpPr>
          <p:spPr>
            <a:xfrm>
              <a:off x="762000" y="3733800"/>
              <a:ext cx="31550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3.</a:t>
              </a:r>
              <a:r>
                <a:rPr lang="zh-CN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遥控设置</a:t>
              </a:r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100%</a:t>
              </a:r>
              <a:r>
                <a:rPr lang="zh-CN" altLang="en-US" sz="1600" dirty="0">
                  <a:solidFill>
                    <a:schemeClr val="accent6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亮度，最低色温</a:t>
              </a:r>
              <a:endParaRPr lang="zh-CN" altLang="en-US" sz="1600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5" name="图表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191000"/>
              <a:ext cx="3352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572000" y="3733800"/>
              <a:ext cx="2590800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indent="133350"/>
              <a:r>
                <a:rPr lang="zh-CN" altLang="en-US" sz="20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不同亮度电性测试</a:t>
              </a:r>
              <a:endPara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7" name="图表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191000"/>
              <a:ext cx="3970337" cy="218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en-US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低纹波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RGB/W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99010" y="892516"/>
            <a:ext cx="8708986" cy="5402288"/>
            <a:chOff x="299010" y="892516"/>
            <a:chExt cx="8708986" cy="5402288"/>
          </a:xfrm>
        </p:grpSpPr>
        <p:sp>
          <p:nvSpPr>
            <p:cNvPr id="19" name="任意多边形 43"/>
            <p:cNvSpPr/>
            <p:nvPr/>
          </p:nvSpPr>
          <p:spPr bwMode="auto">
            <a:xfrm>
              <a:off x="1482633" y="2420888"/>
              <a:ext cx="569087" cy="369332"/>
            </a:xfrm>
            <a:custGeom>
              <a:avLst/>
              <a:gdLst>
                <a:gd name="connsiteX0" fmla="*/ 0 w 916898"/>
                <a:gd name="connsiteY0" fmla="*/ 217357 h 217357"/>
                <a:gd name="connsiteX1" fmla="*/ 284813 w 916898"/>
                <a:gd name="connsiteY1" fmla="*/ 7495 h 217357"/>
                <a:gd name="connsiteX2" fmla="*/ 584616 w 916898"/>
                <a:gd name="connsiteY2" fmla="*/ 172387 h 217357"/>
                <a:gd name="connsiteX3" fmla="*/ 869429 w 916898"/>
                <a:gd name="connsiteY3" fmla="*/ 52466 h 217357"/>
                <a:gd name="connsiteX4" fmla="*/ 869429 w 916898"/>
                <a:gd name="connsiteY4" fmla="*/ 37475 h 2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898" h="217357">
                  <a:moveTo>
                    <a:pt x="0" y="217357"/>
                  </a:moveTo>
                  <a:cubicBezTo>
                    <a:pt x="93688" y="116173"/>
                    <a:pt x="187377" y="14990"/>
                    <a:pt x="284813" y="7495"/>
                  </a:cubicBezTo>
                  <a:cubicBezTo>
                    <a:pt x="382249" y="0"/>
                    <a:pt x="487180" y="164892"/>
                    <a:pt x="584616" y="172387"/>
                  </a:cubicBezTo>
                  <a:cubicBezTo>
                    <a:pt x="682052" y="179882"/>
                    <a:pt x="821960" y="74951"/>
                    <a:pt x="869429" y="52466"/>
                  </a:cubicBezTo>
                  <a:cubicBezTo>
                    <a:pt x="916898" y="29981"/>
                    <a:pt x="893163" y="33728"/>
                    <a:pt x="869429" y="37475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793750" indent="-273050">
                <a:buFont typeface="Wingdings" panose="05000000000000000000" pitchFamily="2" charset="2"/>
                <a:buBlip>
                  <a:blip r:embed="rId1"/>
                </a:buBlip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20" name="直接箭头连接符 83"/>
            <p:cNvCxnSpPr/>
            <p:nvPr/>
          </p:nvCxnSpPr>
          <p:spPr bwMode="auto">
            <a:xfrm>
              <a:off x="3275856" y="2564904"/>
              <a:ext cx="5760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pSp>
          <p:nvGrpSpPr>
            <p:cNvPr id="21" name="组合 38"/>
            <p:cNvGrpSpPr/>
            <p:nvPr/>
          </p:nvGrpSpPr>
          <p:grpSpPr>
            <a:xfrm>
              <a:off x="2843808" y="1677144"/>
              <a:ext cx="5614392" cy="3048000"/>
              <a:chOff x="2843808" y="1608773"/>
              <a:chExt cx="5614392" cy="3048000"/>
            </a:xfrm>
          </p:grpSpPr>
          <p:grpSp>
            <p:nvGrpSpPr>
              <p:cNvPr id="31" name="组合 134"/>
              <p:cNvGrpSpPr/>
              <p:nvPr/>
            </p:nvGrpSpPr>
            <p:grpSpPr>
              <a:xfrm>
                <a:off x="2843808" y="1608773"/>
                <a:ext cx="5614392" cy="3048000"/>
                <a:chOff x="2615208" y="3276600"/>
                <a:chExt cx="5614392" cy="3048000"/>
              </a:xfrm>
            </p:grpSpPr>
            <p:cxnSp>
              <p:nvCxnSpPr>
                <p:cNvPr id="33" name="肘形连接符 50"/>
                <p:cNvCxnSpPr/>
                <p:nvPr/>
              </p:nvCxnSpPr>
              <p:spPr bwMode="auto">
                <a:xfrm rot="5400000" flipH="1" flipV="1">
                  <a:off x="4529418" y="4443102"/>
                  <a:ext cx="685800" cy="609600"/>
                </a:xfrm>
                <a:prstGeom prst="bentConnector3">
                  <a:avLst>
                    <a:gd name="adj1" fmla="val -2470"/>
                  </a:avLst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4" name="矩形 79"/>
                <p:cNvSpPr/>
                <p:nvPr/>
              </p:nvSpPr>
              <p:spPr bwMode="auto">
                <a:xfrm>
                  <a:off x="3623320" y="3733896"/>
                  <a:ext cx="1482080" cy="79935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  <a:buFont typeface="Wingdings" panose="05000000000000000000" pitchFamily="2" charset="2"/>
                    <a:buNone/>
                    <a:defRPr/>
                  </a:pPr>
                  <a:endParaRPr lang="zh-CN" altLang="en-US" sz="16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35" name="直接箭头连接符 54"/>
                <p:cNvCxnSpPr/>
                <p:nvPr/>
              </p:nvCxnSpPr>
              <p:spPr bwMode="auto">
                <a:xfrm>
                  <a:off x="5105400" y="4191000"/>
                  <a:ext cx="5334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36" name="矩形 55"/>
                <p:cNvSpPr/>
                <p:nvPr/>
              </p:nvSpPr>
              <p:spPr bwMode="auto">
                <a:xfrm>
                  <a:off x="5638800" y="3810131"/>
                  <a:ext cx="1143000" cy="68566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</a:t>
                  </a:r>
                  <a:endParaRPr lang="zh-CN" altLang="en-US" sz="20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5712759" y="3792195"/>
                  <a:ext cx="1371600" cy="1046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</a:pPr>
                  <a:r>
                    <a:rPr lang="zh-CN" alt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低压恒流</a:t>
                  </a:r>
                  <a:endPara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endPara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n-US" altLang="zh-CN" sz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PWM1</a:t>
                  </a:r>
                  <a:r>
                    <a:rPr lang="en-US" altLang="zh-CN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     </a:t>
                  </a:r>
                  <a:endPara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endParaRPr lang="zh-CN" altLang="en-US" sz="2000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" name="直接连接符 57"/>
                <p:cNvCxnSpPr/>
                <p:nvPr/>
              </p:nvCxnSpPr>
              <p:spPr bwMode="auto">
                <a:xfrm>
                  <a:off x="6781800" y="4114800"/>
                  <a:ext cx="9144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直接连接符 61"/>
                <p:cNvCxnSpPr/>
                <p:nvPr/>
              </p:nvCxnSpPr>
              <p:spPr bwMode="auto">
                <a:xfrm>
                  <a:off x="6781800" y="5105400"/>
                  <a:ext cx="9144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0" name="TextBox 39"/>
                <p:cNvSpPr txBox="1"/>
                <p:nvPr/>
              </p:nvSpPr>
              <p:spPr bwMode="auto">
                <a:xfrm>
                  <a:off x="7010400" y="3729335"/>
                  <a:ext cx="121920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R</a:t>
                  </a:r>
                  <a:endPara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矩形 63"/>
                <p:cNvSpPr/>
                <p:nvPr/>
              </p:nvSpPr>
              <p:spPr bwMode="auto">
                <a:xfrm>
                  <a:off x="5636559" y="4762565"/>
                  <a:ext cx="1143000" cy="685669"/>
                </a:xfrm>
                <a:prstGeom prst="rect">
                  <a:avLst/>
                </a:prstGeom>
                <a:solidFill>
                  <a:srgbClr val="0AB61A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/>
                  <a:r>
                    <a:rPr lang="zh-CN" altLang="en-US" sz="12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低压恒流</a:t>
                  </a:r>
                  <a:endParaRPr lang="en-US" altLang="zh-CN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 </a:t>
                  </a:r>
                  <a:endParaRPr lang="en-US" altLang="zh-CN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PWM2 </a:t>
                  </a:r>
                  <a:endPara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矩形 64"/>
                <p:cNvSpPr/>
                <p:nvPr/>
              </p:nvSpPr>
              <p:spPr bwMode="auto">
                <a:xfrm>
                  <a:off x="5638800" y="5638931"/>
                  <a:ext cx="1143000" cy="68566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/>
                  <a:r>
                    <a:rPr lang="zh-CN" altLang="en-US" sz="12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14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低压恒流</a:t>
                  </a:r>
                  <a:endParaRPr lang="en-US" altLang="zh-CN" sz="1400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endParaRPr lang="en-US" altLang="zh-CN" sz="1400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4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12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PWM3</a:t>
                  </a:r>
                  <a:endPara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3" name="直接连接符 65"/>
                <p:cNvCxnSpPr/>
                <p:nvPr/>
              </p:nvCxnSpPr>
              <p:spPr bwMode="auto">
                <a:xfrm>
                  <a:off x="5334000" y="4191000"/>
                  <a:ext cx="0" cy="184556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直接箭头连接符 66"/>
                <p:cNvCxnSpPr/>
                <p:nvPr/>
              </p:nvCxnSpPr>
              <p:spPr bwMode="auto">
                <a:xfrm>
                  <a:off x="5334000" y="5029200"/>
                  <a:ext cx="3048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45" name="直接箭头连接符 67"/>
                <p:cNvCxnSpPr/>
                <p:nvPr/>
              </p:nvCxnSpPr>
              <p:spPr bwMode="auto">
                <a:xfrm>
                  <a:off x="5334000" y="6019800"/>
                  <a:ext cx="3048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46" name="矩形 68"/>
                <p:cNvSpPr/>
                <p:nvPr/>
              </p:nvSpPr>
              <p:spPr bwMode="auto">
                <a:xfrm>
                  <a:off x="2615208" y="4923804"/>
                  <a:ext cx="2185392" cy="9906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</a:pPr>
                  <a:endParaRPr lang="zh-CN" altLang="en-US" dirty="0">
                    <a:solidFill>
                      <a:srgbClr val="002060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47" name="直接连接符 69"/>
                <p:cNvCxnSpPr/>
                <p:nvPr/>
              </p:nvCxnSpPr>
              <p:spPr bwMode="auto">
                <a:xfrm>
                  <a:off x="6781800" y="5943600"/>
                  <a:ext cx="9144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8" name="TextBox 47"/>
                <p:cNvSpPr txBox="1"/>
                <p:nvPr/>
              </p:nvSpPr>
              <p:spPr bwMode="auto">
                <a:xfrm>
                  <a:off x="7010400" y="4719935"/>
                  <a:ext cx="121920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G</a:t>
                  </a:r>
                  <a:endParaRPr lang="zh-CN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7010400" y="5558135"/>
                  <a:ext cx="121920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4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B</a:t>
                  </a:r>
                  <a:endParaRPr lang="zh-CN" altLang="en-US" sz="2400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0" name="直接箭头连接符 72"/>
                <p:cNvCxnSpPr/>
                <p:nvPr/>
              </p:nvCxnSpPr>
              <p:spPr bwMode="auto">
                <a:xfrm flipH="1">
                  <a:off x="4800600" y="5410200"/>
                  <a:ext cx="5334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51" name="直接箭头连接符 73"/>
                <p:cNvCxnSpPr/>
                <p:nvPr/>
              </p:nvCxnSpPr>
              <p:spPr bwMode="auto">
                <a:xfrm>
                  <a:off x="5181600" y="4405002"/>
                  <a:ext cx="454959" cy="0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52" name="直接箭头连接符 74"/>
                <p:cNvCxnSpPr/>
                <p:nvPr/>
              </p:nvCxnSpPr>
              <p:spPr bwMode="auto">
                <a:xfrm>
                  <a:off x="4800600" y="5257800"/>
                  <a:ext cx="838200" cy="0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53" name="肘形连接符 75"/>
                <p:cNvCxnSpPr/>
                <p:nvPr/>
              </p:nvCxnSpPr>
              <p:spPr bwMode="auto">
                <a:xfrm>
                  <a:off x="4800600" y="5638800"/>
                  <a:ext cx="838200" cy="5334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5486400" y="3276600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MT7201C+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TextBox 133"/>
              <p:cNvSpPr txBox="1"/>
              <p:nvPr/>
            </p:nvSpPr>
            <p:spPr>
              <a:xfrm>
                <a:off x="2987824" y="3360629"/>
                <a:ext cx="198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ZigBee+LAN/WIFI</a:t>
                </a:r>
                <a:endPara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BLE4.0</a:t>
                </a:r>
                <a:endPara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2.4G RF </a:t>
                </a:r>
                <a:endPara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矩形 81"/>
            <p:cNvSpPr/>
            <p:nvPr/>
          </p:nvSpPr>
          <p:spPr bwMode="auto">
            <a:xfrm>
              <a:off x="2027029" y="2154500"/>
              <a:ext cx="1314372" cy="7704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285750">
                <a:lnSpc>
                  <a:spcPts val="1680"/>
                </a:lnSpc>
                <a:buFont typeface="Wingdings" panose="05000000000000000000" pitchFamily="2" charset="2"/>
                <a:buNone/>
                <a:defRPr/>
              </a:pPr>
              <a:endPara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TextBox 61"/>
            <p:cNvSpPr txBox="1"/>
            <p:nvPr/>
          </p:nvSpPr>
          <p:spPr>
            <a:xfrm>
              <a:off x="2251720" y="233958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</a:rPr>
                <a:t>整流桥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299010" y="892516"/>
              <a:ext cx="7092390" cy="5718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defPPr>
                <a:defRPr lang="en-US"/>
              </a:defPPr>
              <a:lvl1pPr algn="ctr" eaLnBrk="0" hangingPunct="0">
                <a:defRPr sz="2800">
                  <a:solidFill>
                    <a:srgbClr val="0E2A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pPr algn="l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MT7990</a:t>
              </a:r>
              <a:r>
                <a: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调光调色：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HPF 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隔离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7544" y="1772816"/>
              <a:ext cx="553998" cy="15121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</a:rPr>
                <a:t>应用举例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30"/>
            <p:cNvSpPr txBox="1">
              <a:spLocks noChangeArrowheads="1"/>
            </p:cNvSpPr>
            <p:nvPr/>
          </p:nvSpPr>
          <p:spPr bwMode="auto">
            <a:xfrm>
              <a:off x="3862750" y="2186861"/>
              <a:ext cx="1357322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1600" dirty="0">
                  <a:solidFill>
                    <a:srgbClr val="002060"/>
                  </a:solidFill>
                  <a:latin typeface="+mn-ea"/>
                </a:rPr>
                <a:t>MT7990</a:t>
              </a:r>
              <a:endParaRPr lang="zh-CN" altLang="en-US" sz="1600" dirty="0">
                <a:solidFill>
                  <a:srgbClr val="002060"/>
                </a:solidFill>
                <a:latin typeface="+mn-ea"/>
              </a:endParaRPr>
            </a:p>
            <a:p>
              <a:pPr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002060"/>
                  </a:solidFill>
                  <a:latin typeface="+mn-ea"/>
                  <a:ea typeface="+mn-ea"/>
                </a:rPr>
                <a:t>  （</a:t>
              </a:r>
              <a:r>
                <a:rPr lang="en-US" altLang="zh-CN" sz="1600" dirty="0">
                  <a:solidFill>
                    <a:srgbClr val="002060"/>
                  </a:solidFill>
                  <a:latin typeface="+mn-ea"/>
                  <a:ea typeface="+mn-ea"/>
                </a:rPr>
                <a:t>CV/CC</a:t>
              </a:r>
              <a:r>
                <a:rPr lang="zh-CN" altLang="en-US" sz="1600" dirty="0">
                  <a:solidFill>
                    <a:srgbClr val="002060"/>
                  </a:solidFill>
                  <a:latin typeface="+mn-ea"/>
                  <a:ea typeface="+mn-ea"/>
                </a:rPr>
                <a:t>）</a:t>
              </a:r>
              <a:endParaRPr lang="zh-CN" altLang="en-US" sz="16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None/>
              </a:pP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TextBox 45"/>
            <p:cNvSpPr txBox="1"/>
            <p:nvPr/>
          </p:nvSpPr>
          <p:spPr bwMode="auto">
            <a:xfrm>
              <a:off x="1455515" y="2042264"/>
              <a:ext cx="7620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sz="2000" b="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Vin</a:t>
              </a:r>
              <a:endParaRPr lang="zh-CN" altLang="en-US" b="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28" name="肘形连接符 67"/>
            <p:cNvCxnSpPr/>
            <p:nvPr/>
          </p:nvCxnSpPr>
          <p:spPr bwMode="auto">
            <a:xfrm rot="16200000" flipH="1">
              <a:off x="2464032" y="3342955"/>
              <a:ext cx="176649" cy="571504"/>
            </a:xfrm>
            <a:prstGeom prst="bentConnector2">
              <a:avLst/>
            </a:prstGeom>
            <a:noFill/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流程图: 合并 46"/>
            <p:cNvSpPr/>
            <p:nvPr/>
          </p:nvSpPr>
          <p:spPr bwMode="auto">
            <a:xfrm>
              <a:off x="2123728" y="3359841"/>
              <a:ext cx="285752" cy="251979"/>
            </a:xfrm>
            <a:prstGeom prst="flowChartMerge">
              <a:avLst/>
            </a:prstGeom>
            <a:solidFill>
              <a:schemeClr val="tx1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矩形 51"/>
            <p:cNvSpPr/>
            <p:nvPr/>
          </p:nvSpPr>
          <p:spPr>
            <a:xfrm>
              <a:off x="1547664" y="4725144"/>
              <a:ext cx="7460332" cy="156966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主要特点： 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全电压 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PF &gt; 0.9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，低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THD&lt;10%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低待机功耗 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&lt; 0.5W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LED 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电流精度高 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(±3%) 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调光深度 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&lt; 0.5%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优异的线性和负载调整度 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(±2%) 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MT7970 -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开关切换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低成本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67544" y="892516"/>
            <a:ext cx="7560840" cy="5128772"/>
            <a:chOff x="467544" y="892516"/>
            <a:chExt cx="7560840" cy="512877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 bwMode="auto">
            <a:xfrm>
              <a:off x="935994" y="892516"/>
              <a:ext cx="7092390" cy="5718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defPPr>
                <a:defRPr lang="en-US"/>
              </a:defPPr>
              <a:lvl1pPr algn="ctr" eaLnBrk="0" hangingPunct="0">
                <a:defRPr sz="2800">
                  <a:solidFill>
                    <a:srgbClr val="0E2A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pPr algn="l"/>
              <a:r>
                <a:rPr lang="en-US" altLang="zh-CN" sz="2400" dirty="0">
                  <a:latin typeface="+mn-lt"/>
                </a:rPr>
                <a:t>   </a:t>
              </a:r>
              <a:r>
                <a:rPr lang="en-US" altLang="zh-CN" sz="2000" dirty="0">
                  <a:latin typeface="+mn-lt"/>
                </a:rPr>
                <a:t>MT7970 - </a:t>
              </a:r>
              <a:r>
                <a:rPr lang="zh-CN" altLang="en-US" sz="2000" dirty="0">
                  <a:latin typeface="+mn-lt"/>
                </a:rPr>
                <a:t>调光调色温：</a:t>
              </a:r>
              <a:r>
                <a:rPr lang="en-US" altLang="zh-CN" sz="2000" dirty="0">
                  <a:solidFill>
                    <a:srgbClr val="FF0000"/>
                  </a:solidFill>
                  <a:latin typeface="+mn-lt"/>
                </a:rPr>
                <a:t>LPF </a:t>
              </a:r>
              <a:r>
                <a:rPr lang="zh-CN" altLang="en-US" sz="2000" dirty="0">
                  <a:solidFill>
                    <a:srgbClr val="FF0000"/>
                  </a:solidFill>
                  <a:latin typeface="+mn-lt"/>
                </a:rPr>
                <a:t>隔离</a:t>
              </a:r>
              <a:r>
                <a:rPr lang="en-US" altLang="zh-CN" sz="2000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zh-CN" altLang="en-US" sz="2000" dirty="0">
                  <a:solidFill>
                    <a:srgbClr val="FF0000"/>
                  </a:solidFill>
                  <a:latin typeface="+mn-lt"/>
                </a:rPr>
                <a:t>低成本</a:t>
              </a:r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  <a:p>
              <a:pPr algn="l"/>
              <a:endParaRPr lang="en-US" alt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7" name="矩形 47"/>
            <p:cNvSpPr/>
            <p:nvPr/>
          </p:nvSpPr>
          <p:spPr>
            <a:xfrm>
              <a:off x="1512168" y="4697849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主要特点： </a:t>
              </a:r>
              <a:endParaRPr lang="en-US" altLang="zh-CN" sz="16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双</a:t>
              </a:r>
              <a:r>
                <a:rPr lang="en-US" altLang="zh-CN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MOS</a:t>
              </a:r>
              <a:r>
                <a:rPr lang="zh-CN" altLang="en-US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架构开关调光</a:t>
              </a:r>
              <a:endParaRPr lang="en-US" altLang="zh-CN" sz="16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全电压，低成本</a:t>
              </a:r>
              <a:endParaRPr lang="en-US" altLang="zh-CN" sz="16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低纹波方案</a:t>
              </a:r>
              <a:endParaRPr lang="en-US" altLang="zh-CN" sz="16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调光深度 </a:t>
              </a:r>
              <a:r>
                <a:rPr lang="en-US" altLang="zh-CN" sz="160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&lt; 0.5%</a:t>
              </a:r>
              <a:endParaRPr lang="en-US" altLang="zh-CN" sz="160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58" name="形状 151"/>
            <p:cNvCxnSpPr/>
            <p:nvPr/>
          </p:nvCxnSpPr>
          <p:spPr bwMode="auto">
            <a:xfrm>
              <a:off x="4339846" y="2152236"/>
              <a:ext cx="2500330" cy="428628"/>
            </a:xfrm>
            <a:prstGeom prst="bentConnector3">
              <a:avLst>
                <a:gd name="adj1" fmla="val 99754"/>
              </a:avLst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肘形连接符 72"/>
            <p:cNvCxnSpPr>
              <a:stCxn id="70" idx="0"/>
            </p:cNvCxnSpPr>
            <p:nvPr/>
          </p:nvCxnSpPr>
          <p:spPr bwMode="auto">
            <a:xfrm rot="5400000">
              <a:off x="5411416" y="3295244"/>
              <a:ext cx="1143008" cy="142876"/>
            </a:xfrm>
            <a:prstGeom prst="bentConnector3">
              <a:avLst>
                <a:gd name="adj1" fmla="val 73880"/>
              </a:avLst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肘形连接符 67"/>
            <p:cNvCxnSpPr/>
            <p:nvPr/>
          </p:nvCxnSpPr>
          <p:spPr bwMode="auto">
            <a:xfrm rot="16200000" flipH="1">
              <a:off x="2679885" y="3135482"/>
              <a:ext cx="176649" cy="571504"/>
            </a:xfrm>
            <a:prstGeom prst="bentConnector2">
              <a:avLst/>
            </a:prstGeom>
            <a:noFill/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接连接符 74"/>
            <p:cNvCxnSpPr/>
            <p:nvPr/>
          </p:nvCxnSpPr>
          <p:spPr bwMode="auto">
            <a:xfrm>
              <a:off x="3981862" y="3794516"/>
              <a:ext cx="1714512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肘形连接符 76"/>
            <p:cNvCxnSpPr/>
            <p:nvPr/>
          </p:nvCxnSpPr>
          <p:spPr bwMode="auto">
            <a:xfrm>
              <a:off x="3911218" y="3438120"/>
              <a:ext cx="2571768" cy="357190"/>
            </a:xfrm>
            <a:prstGeom prst="bentConnector3">
              <a:avLst>
                <a:gd name="adj1" fmla="val 89891"/>
              </a:avLst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3" name="组合 78"/>
            <p:cNvGrpSpPr/>
            <p:nvPr/>
          </p:nvGrpSpPr>
          <p:grpSpPr>
            <a:xfrm>
              <a:off x="2768210" y="1795046"/>
              <a:ext cx="2933470" cy="2214578"/>
              <a:chOff x="2428860" y="1714488"/>
              <a:chExt cx="2933470" cy="2214578"/>
            </a:xfrm>
            <a:effectLst/>
          </p:grpSpPr>
          <p:sp>
            <p:nvSpPr>
              <p:cNvPr id="102" name="矩形 130"/>
              <p:cNvSpPr/>
              <p:nvPr/>
            </p:nvSpPr>
            <p:spPr bwMode="auto">
              <a:xfrm>
                <a:off x="3582916" y="1714488"/>
                <a:ext cx="1428633" cy="78581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742950" indent="-285750" algn="ctr">
                  <a:lnSpc>
                    <a:spcPts val="1680"/>
                  </a:lnSpc>
                  <a:buFont typeface="Wingdings" panose="05000000000000000000" pitchFamily="2" charset="2"/>
                  <a:buNone/>
                  <a:defRPr/>
                </a:pP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组合 12"/>
              <p:cNvGrpSpPr/>
              <p:nvPr/>
            </p:nvGrpSpPr>
            <p:grpSpPr>
              <a:xfrm>
                <a:off x="2428860" y="1764266"/>
                <a:ext cx="2933470" cy="2164800"/>
                <a:chOff x="2466960" y="1907570"/>
                <a:chExt cx="2933470" cy="2164800"/>
              </a:xfrm>
            </p:grpSpPr>
            <p:grpSp>
              <p:nvGrpSpPr>
                <p:cNvPr id="104" name="组合 134"/>
                <p:cNvGrpSpPr/>
                <p:nvPr/>
              </p:nvGrpSpPr>
              <p:grpSpPr>
                <a:xfrm>
                  <a:off x="2609836" y="1907570"/>
                  <a:ext cx="2790594" cy="2164800"/>
                  <a:chOff x="2609836" y="3745300"/>
                  <a:chExt cx="2790594" cy="2164800"/>
                </a:xfrm>
              </p:grpSpPr>
              <p:sp>
                <p:nvSpPr>
                  <p:cNvPr id="106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6600" y="4002082"/>
                    <a:ext cx="19050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buFont typeface="Wingdings" panose="05000000000000000000" pitchFamily="2" charset="2"/>
                      <a:buNone/>
                    </a:pPr>
                    <a:endParaRPr lang="zh-CN" altLang="en-US" sz="16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7" name="矩形 136"/>
                  <p:cNvSpPr/>
                  <p:nvPr/>
                </p:nvSpPr>
                <p:spPr bwMode="auto">
                  <a:xfrm>
                    <a:off x="2609836" y="5124282"/>
                    <a:ext cx="1428760" cy="785818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endParaRPr lang="zh-CN" altLang="en-US" sz="2000" dirty="0">
                      <a:solidFill>
                        <a:schemeClr val="bg1">
                          <a:lumMod val="50000"/>
                        </a:schemeClr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190630" y="3745300"/>
                    <a:ext cx="22098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dirty="0">
                        <a:solidFill>
                          <a:srgbClr val="00007F"/>
                        </a:solidFill>
                        <a:latin typeface="+mn-ea"/>
                        <a:ea typeface="+mn-ea"/>
                      </a:rPr>
                      <a:t>MT7970</a:t>
                    </a:r>
                    <a:endParaRPr lang="en-US" altLang="zh-CN" sz="1600" dirty="0">
                      <a:solidFill>
                        <a:srgbClr val="00007F"/>
                      </a:solidFill>
                      <a:latin typeface="+mn-ea"/>
                      <a:ea typeface="+mn-ea"/>
                    </a:endParaRPr>
                  </a:p>
                  <a:p>
                    <a:pPr algn="ctr"/>
                    <a:r>
                      <a:rPr lang="zh-CN" altLang="en-US" sz="1600" dirty="0">
                        <a:solidFill>
                          <a:srgbClr val="00007F"/>
                        </a:solidFill>
                        <a:latin typeface="+mn-ea"/>
                        <a:ea typeface="+mn-ea"/>
                      </a:rPr>
                      <a:t>（</a:t>
                    </a:r>
                    <a:r>
                      <a:rPr lang="en-US" altLang="zh-CN" sz="1600" dirty="0">
                        <a:solidFill>
                          <a:srgbClr val="00007F"/>
                        </a:solidFill>
                        <a:latin typeface="+mn-ea"/>
                        <a:ea typeface="+mn-ea"/>
                      </a:rPr>
                      <a:t>CV/CC</a:t>
                    </a:r>
                    <a:r>
                      <a:rPr lang="zh-CN" altLang="en-US" sz="1600" dirty="0">
                        <a:solidFill>
                          <a:srgbClr val="00007F"/>
                        </a:solidFill>
                        <a:latin typeface="+mn-ea"/>
                        <a:ea typeface="+mn-ea"/>
                      </a:rPr>
                      <a:t>）</a:t>
                    </a:r>
                    <a:endParaRPr lang="zh-CN" altLang="en-US" sz="1600" dirty="0">
                      <a:solidFill>
                        <a:srgbClr val="00007F"/>
                      </a:solidFill>
                      <a:latin typeface="+mn-ea"/>
                      <a:ea typeface="+mn-ea"/>
                    </a:endParaRPr>
                  </a:p>
                </p:txBody>
              </p:sp>
            </p:grpSp>
            <p:sp>
              <p:nvSpPr>
                <p:cNvPr id="105" name="TextBox 104"/>
                <p:cNvSpPr txBox="1"/>
                <p:nvPr/>
              </p:nvSpPr>
              <p:spPr>
                <a:xfrm>
                  <a:off x="2466960" y="3500866"/>
                  <a:ext cx="17145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rgbClr val="002060"/>
                      </a:solidFill>
                      <a:latin typeface="+mn-ea"/>
                      <a:ea typeface="+mn-ea"/>
                    </a:rPr>
                    <a:t>      2.4G RF</a:t>
                  </a:r>
                  <a:endParaRPr lang="zh-CN" altLang="en-US" sz="1600" dirty="0">
                    <a:solidFill>
                      <a:srgbClr val="002060"/>
                    </a:solidFill>
                    <a:latin typeface="+mn-ea"/>
                    <a:ea typeface="+mn-ea"/>
                  </a:endParaRPr>
                </a:p>
              </p:txBody>
            </p:sp>
          </p:grpSp>
        </p:grpSp>
        <p:cxnSp>
          <p:nvCxnSpPr>
            <p:cNvPr id="64" name="直接箭头连接符 79"/>
            <p:cNvCxnSpPr/>
            <p:nvPr/>
          </p:nvCxnSpPr>
          <p:spPr bwMode="auto">
            <a:xfrm>
              <a:off x="3543198" y="2213414"/>
              <a:ext cx="360762" cy="208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5" name="直接连接符 80"/>
            <p:cNvCxnSpPr/>
            <p:nvPr/>
          </p:nvCxnSpPr>
          <p:spPr bwMode="auto">
            <a:xfrm rot="5400000">
              <a:off x="5553498" y="3794516"/>
              <a:ext cx="285752" cy="1588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接连接符 81"/>
            <p:cNvCxnSpPr/>
            <p:nvPr/>
          </p:nvCxnSpPr>
          <p:spPr bwMode="auto">
            <a:xfrm rot="5400000">
              <a:off x="6697697" y="2937657"/>
              <a:ext cx="285752" cy="794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直接连接符 83"/>
            <p:cNvCxnSpPr/>
            <p:nvPr/>
          </p:nvCxnSpPr>
          <p:spPr bwMode="auto">
            <a:xfrm rot="5400000">
              <a:off x="6340904" y="3794516"/>
              <a:ext cx="285752" cy="1588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接连接符 84"/>
            <p:cNvCxnSpPr/>
            <p:nvPr/>
          </p:nvCxnSpPr>
          <p:spPr bwMode="auto">
            <a:xfrm rot="5400000">
              <a:off x="6412342" y="4294582"/>
              <a:ext cx="142876" cy="1588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等腰三角形 97"/>
            <p:cNvSpPr/>
            <p:nvPr/>
          </p:nvSpPr>
          <p:spPr bwMode="auto">
            <a:xfrm flipV="1">
              <a:off x="6340110" y="4366814"/>
              <a:ext cx="285752" cy="21431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等腰三角形 98"/>
            <p:cNvSpPr/>
            <p:nvPr/>
          </p:nvSpPr>
          <p:spPr bwMode="auto">
            <a:xfrm rot="10800000" flipH="1">
              <a:off x="5911482" y="2580864"/>
              <a:ext cx="285752" cy="214314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直接箭头连接符 99"/>
            <p:cNvCxnSpPr/>
            <p:nvPr/>
          </p:nvCxnSpPr>
          <p:spPr bwMode="auto">
            <a:xfrm rot="16200000" flipH="1">
              <a:off x="6340110" y="2580865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2" name="直接箭头连接符 100"/>
            <p:cNvCxnSpPr/>
            <p:nvPr/>
          </p:nvCxnSpPr>
          <p:spPr bwMode="auto">
            <a:xfrm rot="16200000" flipH="1">
              <a:off x="6268672" y="2652303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3" name="直接连接符 101"/>
            <p:cNvCxnSpPr/>
            <p:nvPr/>
          </p:nvCxnSpPr>
          <p:spPr bwMode="auto">
            <a:xfrm>
              <a:off x="5911482" y="2795178"/>
              <a:ext cx="285752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连接符 102"/>
            <p:cNvCxnSpPr/>
            <p:nvPr/>
          </p:nvCxnSpPr>
          <p:spPr bwMode="auto">
            <a:xfrm>
              <a:off x="5911482" y="3295244"/>
              <a:ext cx="285752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接连接符 103"/>
            <p:cNvCxnSpPr/>
            <p:nvPr/>
          </p:nvCxnSpPr>
          <p:spPr bwMode="auto">
            <a:xfrm>
              <a:off x="6697300" y="2795178"/>
              <a:ext cx="285752" cy="1588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接连接符 104"/>
            <p:cNvCxnSpPr/>
            <p:nvPr/>
          </p:nvCxnSpPr>
          <p:spPr bwMode="auto">
            <a:xfrm>
              <a:off x="6697300" y="3295244"/>
              <a:ext cx="285752" cy="1588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直接箭头连接符 105"/>
            <p:cNvCxnSpPr/>
            <p:nvPr/>
          </p:nvCxnSpPr>
          <p:spPr bwMode="auto">
            <a:xfrm rot="16200000" flipH="1">
              <a:off x="7125928" y="2580865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8" name="直接箭头连接符 106"/>
            <p:cNvCxnSpPr/>
            <p:nvPr/>
          </p:nvCxnSpPr>
          <p:spPr bwMode="auto">
            <a:xfrm rot="16200000" flipH="1">
              <a:off x="7054490" y="2652303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9" name="直接箭头连接符 107"/>
            <p:cNvCxnSpPr/>
            <p:nvPr/>
          </p:nvCxnSpPr>
          <p:spPr bwMode="auto">
            <a:xfrm rot="16200000" flipH="1">
              <a:off x="6340110" y="3080931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0" name="直接箭头连接符 108"/>
            <p:cNvCxnSpPr/>
            <p:nvPr/>
          </p:nvCxnSpPr>
          <p:spPr bwMode="auto">
            <a:xfrm rot="16200000" flipH="1">
              <a:off x="6268672" y="3152369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1" name="直接箭头连接符 109"/>
            <p:cNvCxnSpPr/>
            <p:nvPr/>
          </p:nvCxnSpPr>
          <p:spPr bwMode="auto">
            <a:xfrm rot="16200000" flipH="1">
              <a:off x="7125928" y="3080931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2" name="直接箭头连接符 110"/>
            <p:cNvCxnSpPr/>
            <p:nvPr/>
          </p:nvCxnSpPr>
          <p:spPr bwMode="auto">
            <a:xfrm rot="16200000" flipH="1">
              <a:off x="7054490" y="3152369"/>
              <a:ext cx="142876" cy="142876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3" name="等腰三角形 111"/>
            <p:cNvSpPr/>
            <p:nvPr/>
          </p:nvSpPr>
          <p:spPr bwMode="auto">
            <a:xfrm rot="10800000" flipH="1">
              <a:off x="5911482" y="3080930"/>
              <a:ext cx="285752" cy="214314"/>
            </a:xfrm>
            <a:prstGeom prst="triangl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4" name="等腰三角形 112"/>
            <p:cNvSpPr/>
            <p:nvPr/>
          </p:nvSpPr>
          <p:spPr bwMode="auto">
            <a:xfrm rot="10800000" flipH="1">
              <a:off x="6697300" y="3080930"/>
              <a:ext cx="285752" cy="21431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等腰三角形 113"/>
            <p:cNvSpPr/>
            <p:nvPr/>
          </p:nvSpPr>
          <p:spPr bwMode="auto">
            <a:xfrm rot="10800000" flipH="1">
              <a:off x="6697300" y="2580864"/>
              <a:ext cx="285752" cy="214314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  <a:miter lim="800000"/>
            </a:ln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流程图: 合并 114"/>
            <p:cNvSpPr/>
            <p:nvPr/>
          </p:nvSpPr>
          <p:spPr bwMode="auto">
            <a:xfrm>
              <a:off x="2339581" y="3152368"/>
              <a:ext cx="285752" cy="251979"/>
            </a:xfrm>
            <a:prstGeom prst="flowChartMerge">
              <a:avLst/>
            </a:prstGeom>
            <a:solidFill>
              <a:schemeClr val="tx1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68342" y="3223806"/>
              <a:ext cx="857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002060"/>
                  </a:solidFill>
                </a:rPr>
                <a:t>PWM1</a:t>
              </a:r>
              <a:endParaRPr lang="zh-CN" alt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68342" y="3748014"/>
              <a:ext cx="857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</a:rPr>
                <a:t>PWM2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肘形连接符 117"/>
            <p:cNvCxnSpPr/>
            <p:nvPr/>
          </p:nvCxnSpPr>
          <p:spPr bwMode="auto">
            <a:xfrm>
              <a:off x="5911482" y="3938186"/>
              <a:ext cx="571504" cy="285752"/>
            </a:xfrm>
            <a:prstGeom prst="bentConnector3">
              <a:avLst>
                <a:gd name="adj1" fmla="val 27314"/>
              </a:avLst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肘形连接符 118"/>
            <p:cNvCxnSpPr/>
            <p:nvPr/>
          </p:nvCxnSpPr>
          <p:spPr bwMode="auto">
            <a:xfrm rot="5400000">
              <a:off x="6304391" y="3402401"/>
              <a:ext cx="928694" cy="142876"/>
            </a:xfrm>
            <a:prstGeom prst="bentConnector3">
              <a:avLst>
                <a:gd name="adj1" fmla="val 70608"/>
              </a:avLst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肘形连接符 119"/>
            <p:cNvCxnSpPr/>
            <p:nvPr/>
          </p:nvCxnSpPr>
          <p:spPr bwMode="auto">
            <a:xfrm rot="16200000" flipH="1">
              <a:off x="6625862" y="4009624"/>
              <a:ext cx="285752" cy="142876"/>
            </a:xfrm>
            <a:prstGeom prst="bentConnector3">
              <a:avLst>
                <a:gd name="adj1" fmla="val -2537"/>
              </a:avLst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120"/>
            <p:cNvCxnSpPr/>
            <p:nvPr/>
          </p:nvCxnSpPr>
          <p:spPr bwMode="auto">
            <a:xfrm>
              <a:off x="6482986" y="4223938"/>
              <a:ext cx="357190" cy="1588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7340242" y="2366550"/>
              <a:ext cx="400110" cy="7858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冷色</a:t>
              </a:r>
              <a:r>
                <a:rPr lang="en-US" altLang="zh-CN" sz="1400" dirty="0">
                  <a:solidFill>
                    <a:schemeClr val="accent6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LED</a:t>
              </a:r>
              <a:endParaRPr lang="zh-CN" altLang="en-US" sz="1400" dirty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39934" y="2295112"/>
              <a:ext cx="400110" cy="7858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暖色</a:t>
              </a:r>
              <a:r>
                <a:rPr lang="en-US" altLang="zh-CN" sz="14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LED</a:t>
              </a:r>
              <a:endParaRPr lang="zh-CN" altLang="en-US" sz="1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5" name="矩形 123"/>
            <p:cNvSpPr/>
            <p:nvPr/>
          </p:nvSpPr>
          <p:spPr bwMode="auto">
            <a:xfrm>
              <a:off x="2114565" y="1781366"/>
              <a:ext cx="1428633" cy="7858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None/>
                <a:defRPr/>
              </a:pP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6" name="任意多边形 125"/>
            <p:cNvSpPr/>
            <p:nvPr/>
          </p:nvSpPr>
          <p:spPr bwMode="auto">
            <a:xfrm>
              <a:off x="1526974" y="2069398"/>
              <a:ext cx="569087" cy="369332"/>
            </a:xfrm>
            <a:custGeom>
              <a:avLst/>
              <a:gdLst>
                <a:gd name="connsiteX0" fmla="*/ 0 w 916898"/>
                <a:gd name="connsiteY0" fmla="*/ 217357 h 217357"/>
                <a:gd name="connsiteX1" fmla="*/ 284813 w 916898"/>
                <a:gd name="connsiteY1" fmla="*/ 7495 h 217357"/>
                <a:gd name="connsiteX2" fmla="*/ 584616 w 916898"/>
                <a:gd name="connsiteY2" fmla="*/ 172387 h 217357"/>
                <a:gd name="connsiteX3" fmla="*/ 869429 w 916898"/>
                <a:gd name="connsiteY3" fmla="*/ 52466 h 217357"/>
                <a:gd name="connsiteX4" fmla="*/ 869429 w 916898"/>
                <a:gd name="connsiteY4" fmla="*/ 37475 h 2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898" h="217357">
                  <a:moveTo>
                    <a:pt x="0" y="217357"/>
                  </a:moveTo>
                  <a:cubicBezTo>
                    <a:pt x="93688" y="116173"/>
                    <a:pt x="187377" y="14990"/>
                    <a:pt x="284813" y="7495"/>
                  </a:cubicBezTo>
                  <a:cubicBezTo>
                    <a:pt x="382249" y="0"/>
                    <a:pt x="487180" y="164892"/>
                    <a:pt x="584616" y="172387"/>
                  </a:cubicBezTo>
                  <a:cubicBezTo>
                    <a:pt x="682052" y="179882"/>
                    <a:pt x="821960" y="74951"/>
                    <a:pt x="869429" y="52466"/>
                  </a:cubicBezTo>
                  <a:cubicBezTo>
                    <a:pt x="916898" y="29981"/>
                    <a:pt x="893163" y="33728"/>
                    <a:pt x="869429" y="37475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793750" indent="-273050">
                <a:buFont typeface="Wingdings" panose="05000000000000000000" pitchFamily="2" charset="2"/>
                <a:buBlip>
                  <a:blip r:embed="rId1"/>
                </a:buBlip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7" name="TextBox 45"/>
            <p:cNvSpPr txBox="1"/>
            <p:nvPr/>
          </p:nvSpPr>
          <p:spPr bwMode="auto">
            <a:xfrm>
              <a:off x="1550792" y="1700066"/>
              <a:ext cx="7620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sz="2000" b="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Vin</a:t>
              </a:r>
              <a:endParaRPr lang="zh-CN" altLang="en-US" b="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375046" y="199739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整流桥</a:t>
              </a:r>
              <a:endParaRPr lang="zh-CN" altLang="en-US" sz="1600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535086" y="2954980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0000"/>
                  </a:solidFill>
                  <a:latin typeface="+mn-lt"/>
                  <a:ea typeface="宋体" panose="02010600030101010101" pitchFamily="2" charset="-122"/>
                </a:rPr>
                <a:t>MT2566</a:t>
              </a:r>
              <a:endParaRPr lang="zh-CN" altLang="en-US" sz="1600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67544" y="1700808"/>
              <a:ext cx="553998" cy="15121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</a:rPr>
                <a:t>应用举例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01" name="直接连接符 61"/>
            <p:cNvCxnSpPr>
              <a:stCxn id="70" idx="3"/>
            </p:cNvCxnSpPr>
            <p:nvPr/>
          </p:nvCxnSpPr>
          <p:spPr bwMode="auto">
            <a:xfrm flipH="1" flipV="1">
              <a:off x="6051550" y="2159000"/>
              <a:ext cx="2808" cy="4218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MT7970 -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开关切换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CCT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低成本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331640" y="960109"/>
            <a:ext cx="6408712" cy="5277203"/>
            <a:chOff x="1331640" y="960109"/>
            <a:chExt cx="6408712" cy="5277203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369188" y="980728"/>
              <a:ext cx="3058796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3140968"/>
              <a:ext cx="2704805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7650" y="3140611"/>
              <a:ext cx="2682662" cy="308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TextBox 112"/>
            <p:cNvSpPr txBox="1"/>
            <p:nvPr/>
          </p:nvSpPr>
          <p:spPr>
            <a:xfrm>
              <a:off x="5220072" y="960109"/>
              <a:ext cx="2520280" cy="1820819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输入：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AC176~264V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输入功率：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36W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输出：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36V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输出电流：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0.88A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效率：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86%@220VAC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调光深度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: 0.3%~100%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  PF: 0.55@220VAC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68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  开路：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</a:rPr>
                <a:t>36V 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恒压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35496" y="72008"/>
            <a:ext cx="6732240" cy="62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新一代高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 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MT784X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系列</a:t>
            </a:r>
            <a:endParaRPr lang="zh-CN" altLang="en-US" sz="2600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83568" y="1700808"/>
          <a:ext cx="7992888" cy="32363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/>
                <a:gridCol w="1494851"/>
                <a:gridCol w="1019009"/>
                <a:gridCol w="1020401"/>
                <a:gridCol w="1129695"/>
                <a:gridCol w="761217"/>
                <a:gridCol w="1343579"/>
              </a:tblGrid>
              <a:tr h="49155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宋体" panose="02010600030101010101" pitchFamily="2" charset="-122"/>
                        </a:rPr>
                        <a:t>MT784X 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宋体" panose="02010600030101010101" pitchFamily="2" charset="-122"/>
                        </a:rPr>
                        <a:t>系列产品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09613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+mn-lt"/>
                        </a:rPr>
                        <a:t>型号</a:t>
                      </a:r>
                      <a:endParaRPr lang="zh-CN" altLang="en-US" b="1" dirty="0">
                        <a:latin typeface="+mn-lt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描述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最大电流</a:t>
                      </a:r>
                      <a:endParaRPr kumimoji="0" lang="zh-CN" alt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功率因数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封装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量产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产品应用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MT7842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内置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550V MOS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180mA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&gt;0.9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SOP8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蜡烛灯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射灯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球泡灯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65405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MT7844/D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内置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550V MOS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240/260mA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&gt;0.9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SOP8/DIP8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蜡烛灯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射灯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球泡灯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  <a:tr h="72707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latin typeface="+mn-lt"/>
                        </a:rPr>
                        <a:t>MT7845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内置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600V MOS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300mA</a:t>
                      </a:r>
                      <a:endParaRPr kumimoji="0" lang="en-US" altLang="zh-CN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&gt;0.9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SOP8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已量产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球泡灯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日光灯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蓝牙音响灯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享受生活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17"/>
          <p:cNvGrpSpPr/>
          <p:nvPr/>
        </p:nvGrpSpPr>
        <p:grpSpPr>
          <a:xfrm>
            <a:off x="-36512" y="764704"/>
            <a:ext cx="8868764" cy="5241712"/>
            <a:chOff x="-271545" y="979018"/>
            <a:chExt cx="8729745" cy="5241713"/>
          </a:xfrm>
        </p:grpSpPr>
        <p:sp>
          <p:nvSpPr>
            <p:cNvPr id="6" name="任意多边形 43"/>
            <p:cNvSpPr/>
            <p:nvPr/>
          </p:nvSpPr>
          <p:spPr bwMode="auto">
            <a:xfrm>
              <a:off x="1482633" y="2420888"/>
              <a:ext cx="569087" cy="369332"/>
            </a:xfrm>
            <a:custGeom>
              <a:avLst/>
              <a:gdLst>
                <a:gd name="connsiteX0" fmla="*/ 0 w 916898"/>
                <a:gd name="connsiteY0" fmla="*/ 217357 h 217357"/>
                <a:gd name="connsiteX1" fmla="*/ 284813 w 916898"/>
                <a:gd name="connsiteY1" fmla="*/ 7495 h 217357"/>
                <a:gd name="connsiteX2" fmla="*/ 584616 w 916898"/>
                <a:gd name="connsiteY2" fmla="*/ 172387 h 217357"/>
                <a:gd name="connsiteX3" fmla="*/ 869429 w 916898"/>
                <a:gd name="connsiteY3" fmla="*/ 52466 h 217357"/>
                <a:gd name="connsiteX4" fmla="*/ 869429 w 916898"/>
                <a:gd name="connsiteY4" fmla="*/ 37475 h 2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898" h="217357">
                  <a:moveTo>
                    <a:pt x="0" y="217357"/>
                  </a:moveTo>
                  <a:cubicBezTo>
                    <a:pt x="93688" y="116173"/>
                    <a:pt x="187377" y="14990"/>
                    <a:pt x="284813" y="7495"/>
                  </a:cubicBezTo>
                  <a:cubicBezTo>
                    <a:pt x="382249" y="0"/>
                    <a:pt x="487180" y="164892"/>
                    <a:pt x="584616" y="172387"/>
                  </a:cubicBezTo>
                  <a:cubicBezTo>
                    <a:pt x="682052" y="179882"/>
                    <a:pt x="821960" y="74951"/>
                    <a:pt x="869429" y="52466"/>
                  </a:cubicBezTo>
                  <a:cubicBezTo>
                    <a:pt x="916898" y="29981"/>
                    <a:pt x="893163" y="33728"/>
                    <a:pt x="869429" y="37475"/>
                  </a:cubicBezTo>
                </a:path>
              </a:pathLst>
            </a:cu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marL="793750" indent="-273050">
                <a:buFont typeface="Wingdings" panose="05000000000000000000" pitchFamily="2" charset="2"/>
                <a:buBlip>
                  <a:blip r:embed="rId1"/>
                </a:buBlip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7" name="直接箭头连接符 83"/>
            <p:cNvCxnSpPr/>
            <p:nvPr/>
          </p:nvCxnSpPr>
          <p:spPr bwMode="auto">
            <a:xfrm>
              <a:off x="3275856" y="2564904"/>
              <a:ext cx="5760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pSp>
          <p:nvGrpSpPr>
            <p:cNvPr id="8" name="组合 38"/>
            <p:cNvGrpSpPr/>
            <p:nvPr/>
          </p:nvGrpSpPr>
          <p:grpSpPr>
            <a:xfrm>
              <a:off x="3280272" y="1677144"/>
              <a:ext cx="5177928" cy="3394930"/>
              <a:chOff x="3280272" y="1608773"/>
              <a:chExt cx="5177928" cy="3394930"/>
            </a:xfrm>
          </p:grpSpPr>
          <p:grpSp>
            <p:nvGrpSpPr>
              <p:cNvPr id="18" name="组合 134"/>
              <p:cNvGrpSpPr/>
              <p:nvPr/>
            </p:nvGrpSpPr>
            <p:grpSpPr>
              <a:xfrm>
                <a:off x="3280272" y="1608773"/>
                <a:ext cx="5177928" cy="3394930"/>
                <a:chOff x="3051672" y="3276600"/>
                <a:chExt cx="5177928" cy="3394930"/>
              </a:xfrm>
            </p:grpSpPr>
            <p:cxnSp>
              <p:nvCxnSpPr>
                <p:cNvPr id="20" name="肘形连接符 50"/>
                <p:cNvCxnSpPr/>
                <p:nvPr/>
              </p:nvCxnSpPr>
              <p:spPr bwMode="auto">
                <a:xfrm rot="5400000" flipH="1" flipV="1">
                  <a:off x="4529418" y="4443102"/>
                  <a:ext cx="685800" cy="609600"/>
                </a:xfrm>
                <a:prstGeom prst="bentConnector3">
                  <a:avLst>
                    <a:gd name="adj1" fmla="val -2470"/>
                  </a:avLst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" name="矩形 79"/>
                <p:cNvSpPr/>
                <p:nvPr/>
              </p:nvSpPr>
              <p:spPr bwMode="auto">
                <a:xfrm>
                  <a:off x="3623320" y="3733896"/>
                  <a:ext cx="1482080" cy="79935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  <a:buFont typeface="Wingdings" panose="05000000000000000000" pitchFamily="2" charset="2"/>
                    <a:buNone/>
                    <a:defRPr/>
                  </a:pPr>
                  <a:endParaRPr lang="zh-CN" altLang="en-US" sz="16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22" name="直接箭头连接符 54"/>
                <p:cNvCxnSpPr/>
                <p:nvPr/>
              </p:nvCxnSpPr>
              <p:spPr bwMode="auto">
                <a:xfrm>
                  <a:off x="5105400" y="4191000"/>
                  <a:ext cx="5334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23" name="矩形 55"/>
                <p:cNvSpPr/>
                <p:nvPr/>
              </p:nvSpPr>
              <p:spPr bwMode="auto">
                <a:xfrm>
                  <a:off x="5638800" y="3810131"/>
                  <a:ext cx="1143000" cy="68566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</a:t>
                  </a:r>
                  <a:endParaRPr lang="zh-CN" altLang="en-US" sz="20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5712759" y="3792195"/>
                  <a:ext cx="1371600" cy="1046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</a:pPr>
                  <a:r>
                    <a:rPr lang="zh-CN" alt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低压恒流</a:t>
                  </a:r>
                  <a:endPara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endPara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r>
                    <a:rPr lang="en-US" altLang="zh-CN" sz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PWM1</a:t>
                  </a:r>
                  <a:r>
                    <a:rPr lang="en-US" altLang="zh-CN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     </a:t>
                  </a:r>
                  <a:endPara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  <a:p>
                  <a:pPr>
                    <a:buFont typeface="Wingdings" panose="05000000000000000000" pitchFamily="2" charset="2"/>
                    <a:buNone/>
                  </a:pPr>
                  <a:endParaRPr lang="zh-CN" altLang="en-US" sz="2000" dirty="0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" name="直接连接符 57"/>
                <p:cNvCxnSpPr/>
                <p:nvPr/>
              </p:nvCxnSpPr>
              <p:spPr bwMode="auto">
                <a:xfrm>
                  <a:off x="6781800" y="4114800"/>
                  <a:ext cx="9144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直接连接符 61"/>
                <p:cNvCxnSpPr/>
                <p:nvPr/>
              </p:nvCxnSpPr>
              <p:spPr bwMode="auto">
                <a:xfrm>
                  <a:off x="6781800" y="5105400"/>
                  <a:ext cx="9144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" name="TextBox 26"/>
                <p:cNvSpPr txBox="1"/>
                <p:nvPr/>
              </p:nvSpPr>
              <p:spPr bwMode="auto">
                <a:xfrm>
                  <a:off x="7010400" y="3729335"/>
                  <a:ext cx="121920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R</a:t>
                  </a:r>
                  <a:endPara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矩形 63"/>
                <p:cNvSpPr/>
                <p:nvPr/>
              </p:nvSpPr>
              <p:spPr bwMode="auto">
                <a:xfrm>
                  <a:off x="5636559" y="4762565"/>
                  <a:ext cx="1143000" cy="685669"/>
                </a:xfrm>
                <a:prstGeom prst="rect">
                  <a:avLst/>
                </a:prstGeom>
                <a:solidFill>
                  <a:srgbClr val="0AB61A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/>
                  <a:r>
                    <a:rPr lang="zh-CN" altLang="en-US" sz="12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低压恒流</a:t>
                  </a:r>
                  <a:endParaRPr lang="en-US" altLang="zh-CN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  </a:t>
                  </a:r>
                  <a:endParaRPr lang="en-US" altLang="zh-CN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400" dirty="0">
                      <a:solidFill>
                        <a:schemeClr val="tx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PWM2 </a:t>
                  </a:r>
                  <a:endPara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矩形 64"/>
                <p:cNvSpPr/>
                <p:nvPr/>
              </p:nvSpPr>
              <p:spPr bwMode="auto">
                <a:xfrm>
                  <a:off x="5638800" y="5638931"/>
                  <a:ext cx="1143000" cy="685669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vl="0"/>
                  <a:r>
                    <a:rPr lang="zh-CN" altLang="en-US" sz="12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zh-CN" altLang="en-US" sz="14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低压恒流</a:t>
                  </a:r>
                  <a:endParaRPr lang="en-US" altLang="zh-CN" sz="1400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endParaRPr lang="en-US" altLang="zh-CN" sz="1400" dirty="0">
                    <a:solidFill>
                      <a:srgbClr val="FFFF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  <a:p>
                  <a:pPr lvl="0"/>
                  <a:r>
                    <a:rPr lang="en-US" altLang="zh-CN" sz="1400" dirty="0">
                      <a:solidFill>
                        <a:srgbClr val="FFFFFF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120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PWM3</a:t>
                  </a:r>
                  <a:endPara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0" name="直接连接符 65"/>
                <p:cNvCxnSpPr/>
                <p:nvPr/>
              </p:nvCxnSpPr>
              <p:spPr bwMode="auto">
                <a:xfrm rot="16200000" flipH="1">
                  <a:off x="4098501" y="5426499"/>
                  <a:ext cx="2480530" cy="9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直接箭头连接符 66"/>
                <p:cNvCxnSpPr/>
                <p:nvPr/>
              </p:nvCxnSpPr>
              <p:spPr bwMode="auto">
                <a:xfrm>
                  <a:off x="5334000" y="5029200"/>
                  <a:ext cx="3048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32" name="直接箭头连接符 67"/>
                <p:cNvCxnSpPr/>
                <p:nvPr/>
              </p:nvCxnSpPr>
              <p:spPr bwMode="auto">
                <a:xfrm>
                  <a:off x="5334000" y="6019800"/>
                  <a:ext cx="3048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33" name="矩形 68"/>
                <p:cNvSpPr/>
                <p:nvPr/>
              </p:nvSpPr>
              <p:spPr bwMode="auto">
                <a:xfrm>
                  <a:off x="3051672" y="4957018"/>
                  <a:ext cx="1720356" cy="121444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742950" indent="-285750">
                    <a:lnSpc>
                      <a:spcPts val="1680"/>
                    </a:lnSpc>
                  </a:pPr>
                  <a:endParaRPr lang="zh-CN" altLang="en-US" dirty="0">
                    <a:solidFill>
                      <a:srgbClr val="002060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34" name="直接连接符 69"/>
                <p:cNvCxnSpPr/>
                <p:nvPr/>
              </p:nvCxnSpPr>
              <p:spPr bwMode="auto">
                <a:xfrm>
                  <a:off x="6781800" y="5943600"/>
                  <a:ext cx="914400" cy="0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5" name="TextBox 34"/>
                <p:cNvSpPr txBox="1"/>
                <p:nvPr/>
              </p:nvSpPr>
              <p:spPr bwMode="auto">
                <a:xfrm>
                  <a:off x="7010400" y="4719935"/>
                  <a:ext cx="121920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G</a:t>
                  </a:r>
                  <a:endParaRPr lang="zh-CN" altLang="en-US" sz="2400" dirty="0">
                    <a:solidFill>
                      <a:srgbClr val="00B05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 bwMode="auto">
                <a:xfrm>
                  <a:off x="7010400" y="5558135"/>
                  <a:ext cx="1219200" cy="46166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buFont typeface="Wingdings" panose="05000000000000000000" pitchFamily="2" charset="2"/>
                    <a:buNone/>
                    <a:defRPr/>
                  </a:pPr>
                  <a:r>
                    <a:rPr lang="en-US" altLang="zh-CN" sz="2400" dirty="0">
                      <a:solidFill>
                        <a:schemeClr val="bg1">
                          <a:lumMod val="75000"/>
                        </a:schemeClr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B</a:t>
                  </a:r>
                  <a:endParaRPr lang="zh-CN" altLang="en-US" sz="2400" dirty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7" name="直接箭头连接符 72"/>
                <p:cNvCxnSpPr/>
                <p:nvPr/>
              </p:nvCxnSpPr>
              <p:spPr bwMode="auto">
                <a:xfrm flipH="1">
                  <a:off x="4800600" y="5410200"/>
                  <a:ext cx="5334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38" name="直接箭头连接符 73"/>
                <p:cNvCxnSpPr/>
                <p:nvPr/>
              </p:nvCxnSpPr>
              <p:spPr bwMode="auto">
                <a:xfrm>
                  <a:off x="5181600" y="4405002"/>
                  <a:ext cx="454959" cy="0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39" name="直接箭头连接符 74"/>
                <p:cNvCxnSpPr/>
                <p:nvPr/>
              </p:nvCxnSpPr>
              <p:spPr bwMode="auto">
                <a:xfrm>
                  <a:off x="4800600" y="5257800"/>
                  <a:ext cx="838200" cy="0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40" name="肘形连接符 75"/>
                <p:cNvCxnSpPr/>
                <p:nvPr/>
              </p:nvCxnSpPr>
              <p:spPr bwMode="auto">
                <a:xfrm>
                  <a:off x="4772028" y="5671398"/>
                  <a:ext cx="866772" cy="500802"/>
                </a:xfrm>
                <a:prstGeom prst="bentConnector3">
                  <a:avLst>
                    <a:gd name="adj1" fmla="val 50000"/>
                  </a:avLst>
                </a:prstGeom>
                <a:noFill/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5486400" y="3276600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Arial" panose="020B0604020202020204" pitchFamily="34" charset="0"/>
                    </a:rPr>
                    <a:t>MT7201C+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TextBox 133"/>
              <p:cNvSpPr txBox="1"/>
              <p:nvPr/>
            </p:nvSpPr>
            <p:spPr>
              <a:xfrm>
                <a:off x="3350590" y="3574944"/>
                <a:ext cx="16477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MT2488</a:t>
                </a:r>
                <a:endPara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(BT4.0</a:t>
                </a:r>
                <a:r>
                  <a:rPr lang="zh-CN" alt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双模</a:t>
                </a:r>
                <a:r>
                  <a:rPr lang="en-US" altLang="zh-CN" sz="16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SoC</a:t>
                </a:r>
                <a:r>
                  <a:rPr lang="zh-CN" alt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）</a:t>
                </a:r>
                <a:endPara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矩形 81"/>
            <p:cNvSpPr/>
            <p:nvPr/>
          </p:nvSpPr>
          <p:spPr bwMode="auto">
            <a:xfrm>
              <a:off x="2027029" y="2154500"/>
              <a:ext cx="1314372" cy="7704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742950" indent="-285750">
                <a:lnSpc>
                  <a:spcPts val="1680"/>
                </a:lnSpc>
                <a:buFont typeface="Wingdings" panose="05000000000000000000" pitchFamily="2" charset="2"/>
                <a:buNone/>
                <a:defRPr/>
              </a:pPr>
              <a:endPara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TextBox 61"/>
            <p:cNvSpPr txBox="1"/>
            <p:nvPr/>
          </p:nvSpPr>
          <p:spPr>
            <a:xfrm>
              <a:off x="2251720" y="233958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</a:rPr>
                <a:t>整流桥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-271545" y="979018"/>
              <a:ext cx="7092389" cy="5718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>
              <a:defPPr>
                <a:defRPr lang="en-US"/>
              </a:defPPr>
              <a:lvl1pPr algn="ctr" eaLnBrk="0" hangingPunct="0">
                <a:defRPr sz="2800">
                  <a:solidFill>
                    <a:srgbClr val="0E2A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defRPr>
              </a:lvl1pPr>
            </a:lstStyle>
            <a:p>
              <a:pPr algn="l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MT2488 - BT4.0</a:t>
              </a:r>
              <a:r>
                <a: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双模 </a:t>
              </a:r>
              <a:r>
                <a:rPr lang="en-US" altLang="zh-CN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SoC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实现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zh-CN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音响灯</a:t>
              </a:r>
              <a:endPara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1772816"/>
              <a:ext cx="553998" cy="15121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>
                      <a:lumMod val="50000"/>
                    </a:schemeClr>
                  </a:solidFill>
                </a:rPr>
                <a:t>应用举例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30"/>
            <p:cNvSpPr txBox="1">
              <a:spLocks noChangeArrowheads="1"/>
            </p:cNvSpPr>
            <p:nvPr/>
          </p:nvSpPr>
          <p:spPr bwMode="auto">
            <a:xfrm>
              <a:off x="3862750" y="2186861"/>
              <a:ext cx="1357322" cy="954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en-US" altLang="zh-CN" sz="1600" dirty="0">
                  <a:solidFill>
                    <a:srgbClr val="002060"/>
                  </a:solidFill>
                  <a:latin typeface="+mn-ea"/>
                </a:rPr>
                <a:t>MT7990</a:t>
              </a:r>
              <a:endParaRPr lang="zh-CN" altLang="en-US" sz="1600" dirty="0">
                <a:solidFill>
                  <a:srgbClr val="002060"/>
                </a:solidFill>
                <a:latin typeface="+mn-ea"/>
              </a:endParaRPr>
            </a:p>
            <a:p>
              <a:pPr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002060"/>
                  </a:solidFill>
                  <a:latin typeface="+mn-ea"/>
                  <a:ea typeface="+mn-ea"/>
                </a:rPr>
                <a:t>  （</a:t>
              </a:r>
              <a:r>
                <a:rPr lang="en-US" altLang="zh-CN" sz="1600" dirty="0">
                  <a:solidFill>
                    <a:srgbClr val="002060"/>
                  </a:solidFill>
                  <a:latin typeface="+mn-ea"/>
                  <a:ea typeface="+mn-ea"/>
                </a:rPr>
                <a:t>CV/CC</a:t>
              </a:r>
              <a:r>
                <a:rPr lang="zh-CN" altLang="en-US" sz="1600" dirty="0">
                  <a:solidFill>
                    <a:srgbClr val="002060"/>
                  </a:solidFill>
                  <a:latin typeface="+mn-ea"/>
                  <a:ea typeface="+mn-ea"/>
                </a:rPr>
                <a:t>）</a:t>
              </a:r>
              <a:endParaRPr lang="zh-CN" altLang="en-US" sz="16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buFont typeface="Wingdings" panose="05000000000000000000" pitchFamily="2" charset="2"/>
                <a:buNone/>
              </a:pPr>
              <a:endPara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TextBox 45"/>
            <p:cNvSpPr txBox="1"/>
            <p:nvPr/>
          </p:nvSpPr>
          <p:spPr bwMode="auto">
            <a:xfrm>
              <a:off x="1455515" y="2042264"/>
              <a:ext cx="7620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altLang="zh-CN" sz="2000" b="0" dirty="0">
                  <a:solidFill>
                    <a:srgbClr val="002060"/>
                  </a:solidFill>
                  <a:latin typeface="+mn-lt"/>
                  <a:ea typeface="宋体" panose="02010600030101010101" pitchFamily="2" charset="-122"/>
                </a:rPr>
                <a:t>Vin</a:t>
              </a:r>
              <a:endParaRPr lang="zh-CN" altLang="en-US" b="0" dirty="0">
                <a:solidFill>
                  <a:srgbClr val="002060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cxnSp>
          <p:nvCxnSpPr>
            <p:cNvPr id="15" name="肘形连接符 67"/>
            <p:cNvCxnSpPr/>
            <p:nvPr/>
          </p:nvCxnSpPr>
          <p:spPr bwMode="auto">
            <a:xfrm rot="16200000" flipH="1">
              <a:off x="2906196" y="3231573"/>
              <a:ext cx="176649" cy="571504"/>
            </a:xfrm>
            <a:prstGeom prst="bentConnector2">
              <a:avLst/>
            </a:prstGeom>
            <a:noFill/>
            <a:ln w="254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流程图: 合并 46"/>
            <p:cNvSpPr/>
            <p:nvPr/>
          </p:nvSpPr>
          <p:spPr bwMode="auto">
            <a:xfrm>
              <a:off x="2572612" y="3214686"/>
              <a:ext cx="285752" cy="251979"/>
            </a:xfrm>
            <a:prstGeom prst="flowChartMerge">
              <a:avLst/>
            </a:prstGeom>
            <a:solidFill>
              <a:schemeClr val="tx1">
                <a:lumMod val="75000"/>
              </a:schemeClr>
            </a:solidFill>
            <a:ln w="9525">
              <a:noFill/>
              <a:miter lim="800000"/>
            </a:ln>
            <a:effectLst/>
          </p:spPr>
          <p:txBody>
            <a:bodyPr rtlCol="0" anchor="ctr"/>
            <a:lstStyle/>
            <a:p>
              <a:pPr marL="742950" indent="-285750" algn="ctr">
                <a:lnSpc>
                  <a:spcPts val="1680"/>
                </a:lnSpc>
                <a:buFont typeface="Wingdings" panose="05000000000000000000" pitchFamily="2" charset="2"/>
                <a:buChar char="v"/>
              </a:pPr>
              <a:endParaRPr lang="zh-CN" altLang="en-US" sz="1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矩形 51"/>
            <p:cNvSpPr/>
            <p:nvPr/>
          </p:nvSpPr>
          <p:spPr>
            <a:xfrm>
              <a:off x="1100408" y="5143513"/>
              <a:ext cx="6258321" cy="1077218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主要特点： 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BT4.0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双模</a:t>
              </a:r>
              <a:r>
                <a:rPr lang="en-US" altLang="zh-CN" sz="1600" dirty="0" err="1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SoC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，外围元件简洁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双声道立体声 音响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1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及</a:t>
              </a:r>
              <a:r>
                <a:rPr lang="zh-CN" altLang="en-US" sz="16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冷</a:t>
              </a: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暖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路</a:t>
              </a:r>
              <a:r>
                <a:rPr lang="en-US" altLang="zh-CN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PWM</a:t>
              </a:r>
              <a:r>
                <a:rPr lang="zh-CN" altLang="en-US" sz="1600" dirty="0">
                  <a:solidFill>
                    <a:srgbClr val="00206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输出</a:t>
              </a:r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  <a:p>
              <a:pPr marL="285750" indent="-285750"/>
              <a:endPara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43" name="直接箭头连接符 67"/>
          <p:cNvCxnSpPr/>
          <p:nvPr/>
        </p:nvCxnSpPr>
        <p:spPr bwMode="auto">
          <a:xfrm>
            <a:off x="5890374" y="4857760"/>
            <a:ext cx="304800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1" name="肘形连接符 75"/>
          <p:cNvCxnSpPr/>
          <p:nvPr/>
        </p:nvCxnSpPr>
        <p:spPr bwMode="auto">
          <a:xfrm>
            <a:off x="5318870" y="4214818"/>
            <a:ext cx="857256" cy="785818"/>
          </a:xfrm>
          <a:prstGeom prst="bentConnector3">
            <a:avLst>
              <a:gd name="adj1" fmla="val 29445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6" name="矩形 64"/>
          <p:cNvSpPr/>
          <p:nvPr/>
        </p:nvSpPr>
        <p:spPr bwMode="auto">
          <a:xfrm>
            <a:off x="6187274" y="4724242"/>
            <a:ext cx="1161202" cy="6856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zh-CN" altLang="en-US" sz="12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低压恒流</a:t>
            </a:r>
            <a:endParaRPr lang="en-US" altLang="zh-CN" sz="14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endParaRPr lang="en-US" altLang="zh-CN" sz="14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/>
            <a:r>
              <a:rPr lang="en-US" altLang="zh-CN" sz="14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2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PWM4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97" name="直接连接符 69"/>
          <p:cNvCxnSpPr/>
          <p:nvPr/>
        </p:nvCxnSpPr>
        <p:spPr bwMode="auto">
          <a:xfrm>
            <a:off x="7348476" y="5028911"/>
            <a:ext cx="928961" cy="0"/>
          </a:xfrm>
          <a:prstGeom prst="line">
            <a:avLst/>
          </a:prstGeom>
          <a:noFill/>
          <a:ln w="222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/>
          <p:cNvSpPr txBox="1"/>
          <p:nvPr/>
        </p:nvSpPr>
        <p:spPr bwMode="auto">
          <a:xfrm>
            <a:off x="7580717" y="4643446"/>
            <a:ext cx="123861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9" name="矩形 81"/>
          <p:cNvSpPr/>
          <p:nvPr/>
        </p:nvSpPr>
        <p:spPr bwMode="auto">
          <a:xfrm>
            <a:off x="1731871" y="3500438"/>
            <a:ext cx="1335303" cy="7704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742950" indent="-285750">
              <a:lnSpc>
                <a:spcPts val="1680"/>
              </a:lnSpc>
              <a:buFont typeface="Wingdings" panose="05000000000000000000" pitchFamily="2" charset="2"/>
              <a:buNone/>
              <a:defRPr/>
            </a:pP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0" name="TextBox 61"/>
          <p:cNvSpPr txBox="1"/>
          <p:nvPr/>
        </p:nvSpPr>
        <p:spPr>
          <a:xfrm>
            <a:off x="1874747" y="3571876"/>
            <a:ext cx="162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MT6905</a:t>
            </a:r>
            <a:endParaRPr lang="en-US" altLang="zh-CN" dirty="0">
              <a:solidFill>
                <a:srgbClr val="002060"/>
              </a:solidFill>
            </a:endParaRPr>
          </a:p>
          <a:p>
            <a:r>
              <a:rPr lang="zh-CN" altLang="en-US" dirty="0">
                <a:solidFill>
                  <a:srgbClr val="002060"/>
                </a:solidFill>
              </a:rPr>
              <a:t>（功放）</a:t>
            </a:r>
            <a:endParaRPr lang="zh-CN" altLang="en-US" dirty="0">
              <a:solidFill>
                <a:srgbClr val="002060"/>
              </a:solidFill>
            </a:endParaRPr>
          </a:p>
        </p:txBody>
      </p:sp>
      <p:cxnSp>
        <p:nvCxnSpPr>
          <p:cNvPr id="102" name="直接箭头连接符 72"/>
          <p:cNvCxnSpPr/>
          <p:nvPr/>
        </p:nvCxnSpPr>
        <p:spPr bwMode="auto">
          <a:xfrm rot="10800000">
            <a:off x="3071802" y="3929066"/>
            <a:ext cx="500066" cy="1588"/>
          </a:xfrm>
          <a:prstGeom prst="straightConnector1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6" name="直接箭头连接符 72"/>
          <p:cNvCxnSpPr/>
          <p:nvPr/>
        </p:nvCxnSpPr>
        <p:spPr bwMode="auto">
          <a:xfrm rot="10800000">
            <a:off x="3071802" y="3714752"/>
            <a:ext cx="500066" cy="1588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7" name="TextBox 61"/>
          <p:cNvSpPr txBox="1"/>
          <p:nvPr/>
        </p:nvSpPr>
        <p:spPr>
          <a:xfrm>
            <a:off x="3143240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L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10" name="TextBox 61"/>
          <p:cNvSpPr txBox="1"/>
          <p:nvPr/>
        </p:nvSpPr>
        <p:spPr>
          <a:xfrm>
            <a:off x="3143240" y="392906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R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73901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5" name="直接箭头连接符 72"/>
          <p:cNvCxnSpPr>
            <a:endCxn id="1027" idx="3"/>
          </p:cNvCxnSpPr>
          <p:nvPr/>
        </p:nvCxnSpPr>
        <p:spPr bwMode="auto">
          <a:xfrm rot="10800000">
            <a:off x="1453362" y="3857628"/>
            <a:ext cx="261118" cy="15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蓝牙音响灯 </a:t>
            </a:r>
            <a:r>
              <a:rPr lang="en-US" altLang="zh-CN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– </a:t>
            </a: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享受生活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 descr="TB2.63GhXXXXXXZXXXXXXXXXXXX_!!361592394"/>
          <p:cNvPicPr/>
          <p:nvPr/>
        </p:nvPicPr>
        <p:blipFill>
          <a:blip r:embed="rId1" cstate="print">
            <a:lum/>
          </a:blip>
          <a:srcRect/>
          <a:stretch>
            <a:fillRect/>
          </a:stretch>
        </p:blipFill>
        <p:spPr>
          <a:xfrm>
            <a:off x="857224" y="1500174"/>
            <a:ext cx="3214710" cy="257176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1928794" y="785794"/>
            <a:ext cx="5786478" cy="571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  MT2488 -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全彩音乐律动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51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4500562" y="1500174"/>
            <a:ext cx="1952625" cy="34766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4" name="矩形 51"/>
          <p:cNvSpPr/>
          <p:nvPr/>
        </p:nvSpPr>
        <p:spPr>
          <a:xfrm>
            <a:off x="4500562" y="5143512"/>
            <a:ext cx="6500858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主要特点： 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色彩调节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高音质蓝牙音乐播放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全彩色灯随音乐播放律动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/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00174"/>
            <a:ext cx="1955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3841721" cy="217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智能照明如何和何时兴起？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204864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SIMPLICITY and LOW</a:t>
            </a:r>
            <a:r>
              <a:rPr lang="zh-CN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COST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is the KEY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天道至简 天道至廉</a:t>
            </a:r>
            <a:endParaRPr lang="en-US" altLang="zh-CN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SMART HOME becomes popular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Clr>
                <a:srgbClr val="006600"/>
              </a:buClr>
            </a:pPr>
            <a:r>
              <a:rPr lang="en-US" altLang="zh-C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猪到风口自飞</a:t>
            </a:r>
            <a:endParaRPr lang="en-US" altLang="zh-CN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28" y="44624"/>
            <a:ext cx="6639404" cy="533400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algn="l" eaLnBrk="1" hangingPunct="1">
              <a:defRPr/>
            </a:pPr>
            <a:r>
              <a:rPr lang="zh-CN" altLang="en-US" sz="2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联系我们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2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1283A0-7978-4B8D-AACD-CC4EB1ADDD41}" type="slidenum">
              <a:rPr lang="zh-CN" altLang="en-US" b="0">
                <a:solidFill>
                  <a:srgbClr val="0E2A7C"/>
                </a:solidFill>
                <a:latin typeface="Times New Roman" panose="02020603050405020304" pitchFamily="18" charset="0"/>
              </a:rPr>
            </a:fld>
            <a:endParaRPr lang="en-US" altLang="zh-CN" b="0">
              <a:solidFill>
                <a:srgbClr val="0E2A7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09800" y="762000"/>
            <a:ext cx="5029200" cy="1143000"/>
          </a:xfrm>
          <a:prstGeom prst="rect">
            <a:avLst/>
          </a:prstGeom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3600" kern="0">
                <a:solidFill>
                  <a:srgbClr val="0E2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Thanks!</a:t>
            </a:r>
            <a:br>
              <a:rPr lang="en-US" altLang="zh-CN" sz="3600" kern="0">
                <a:solidFill>
                  <a:srgbClr val="0E2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1800" kern="0" dirty="0">
              <a:solidFill>
                <a:srgbClr val="0E2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28600" y="1905000"/>
            <a:ext cx="5791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600" dirty="0">
                <a:solidFill>
                  <a:srgbClr val="0E2A7C"/>
                </a:solidFill>
                <a:latin typeface="+mj-lt"/>
                <a:ea typeface="宋体" panose="02010600030101010101" pitchFamily="2" charset="-122"/>
              </a:rPr>
              <a:t>Website:  </a:t>
            </a:r>
            <a:r>
              <a:rPr lang="en-US" altLang="zh-CN" sz="1600" u="sng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www.maxictech.com</a:t>
            </a:r>
            <a:endParaRPr lang="en-US" altLang="zh-CN" sz="1600" u="sng" dirty="0">
              <a:solidFill>
                <a:srgbClr val="002060"/>
              </a:solidFill>
              <a:latin typeface="+mj-lt"/>
              <a:ea typeface="宋体" panose="02010600030101010101" pitchFamily="2" charset="-122"/>
            </a:endParaRPr>
          </a:p>
          <a:p>
            <a:pPr marL="1249680" indent="-80835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6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</a:rPr>
              <a:t>E-mail:  </a:t>
            </a:r>
            <a:r>
              <a:rPr lang="en-US" altLang="zh-CN" sz="1600" dirty="0">
                <a:solidFill>
                  <a:srgbClr val="002060"/>
                </a:solidFill>
                <a:latin typeface="+mj-lt"/>
                <a:ea typeface="宋体" panose="02010600030101010101" pitchFamily="2" charset="-122"/>
                <a:hlinkClick r:id="rId1"/>
              </a:rPr>
              <a:t>sales@maxictech.com</a:t>
            </a:r>
            <a:endParaRPr lang="zh-CN" altLang="en-US" sz="1600" dirty="0">
              <a:solidFill>
                <a:srgbClr val="002060"/>
              </a:solidFill>
              <a:latin typeface="+mj-lt"/>
              <a:ea typeface="宋体" panose="02010600030101010101" pitchFamily="2" charset="-122"/>
              <a:hlinkClick r:id="rId1"/>
            </a:endParaRPr>
          </a:p>
        </p:txBody>
      </p:sp>
      <p:grpSp>
        <p:nvGrpSpPr>
          <p:cNvPr id="11" name="组合 15"/>
          <p:cNvGrpSpPr/>
          <p:nvPr/>
        </p:nvGrpSpPr>
        <p:grpSpPr bwMode="auto">
          <a:xfrm>
            <a:off x="228600" y="3200400"/>
            <a:ext cx="8763000" cy="2632075"/>
            <a:chOff x="304908" y="3200684"/>
            <a:chExt cx="8762897" cy="2631009"/>
          </a:xfrm>
        </p:grpSpPr>
        <p:grpSp>
          <p:nvGrpSpPr>
            <p:cNvPr id="12" name="组合 14"/>
            <p:cNvGrpSpPr/>
            <p:nvPr/>
          </p:nvGrpSpPr>
          <p:grpSpPr bwMode="auto">
            <a:xfrm>
              <a:off x="304908" y="4800643"/>
              <a:ext cx="8511377" cy="1031050"/>
              <a:chOff x="304908" y="4800643"/>
              <a:chExt cx="8511377" cy="1031050"/>
            </a:xfrm>
          </p:grpSpPr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4495805" y="4876832"/>
                <a:ext cx="4320480" cy="6586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4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厦门办公室</a:t>
                </a:r>
                <a:endParaRPr lang="en-US" altLang="zh-CN" sz="14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福建省厦门市湖里区汇金湖里大厦办公楼</a:t>
                </a: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5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层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Tel: 86-592-8263028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304908" y="4800643"/>
                <a:ext cx="3657601" cy="10310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4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杭州办公室</a:t>
                </a:r>
                <a:endParaRPr lang="en-US" altLang="zh-CN" sz="14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浙江省杭州市楚天路</a:t>
                </a:r>
                <a:r>
                  <a:rPr lang="en-US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266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号</a:t>
                </a:r>
                <a:r>
                  <a:rPr lang="en-US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-3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号楼</a:t>
                </a:r>
                <a:r>
                  <a:rPr lang="en-US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1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楼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Tel:86-571-86698935</a:t>
                </a:r>
                <a:endParaRPr lang="zh-CN" altLang="en-US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endParaRPr lang="zh-CN" altLang="en-US" sz="1100" dirty="0"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3"/>
            <p:cNvGrpSpPr/>
            <p:nvPr/>
          </p:nvGrpSpPr>
          <p:grpSpPr bwMode="auto">
            <a:xfrm>
              <a:off x="4495805" y="3200684"/>
              <a:ext cx="4572000" cy="1682921"/>
              <a:chOff x="4495805" y="3200684"/>
              <a:chExt cx="4572000" cy="1682921"/>
            </a:xfrm>
          </p:grpSpPr>
          <p:sp>
            <p:nvSpPr>
              <p:cNvPr id="14" name="矩形 11"/>
              <p:cNvSpPr>
                <a:spLocks noChangeArrowheads="1"/>
              </p:cNvSpPr>
              <p:nvPr/>
            </p:nvSpPr>
            <p:spPr bwMode="auto">
              <a:xfrm>
                <a:off x="4495805" y="3200684"/>
                <a:ext cx="4572000" cy="658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4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深圳办公室</a:t>
                </a:r>
                <a:endParaRPr lang="en-US" altLang="zh-CN" sz="14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广东省深圳市</a:t>
                </a:r>
                <a:r>
                  <a:rPr lang="zh-CN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龙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华新区</a:t>
                </a:r>
                <a:r>
                  <a:rPr lang="zh-CN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民治民康路</a:t>
                </a: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213</a:t>
                </a:r>
                <a:r>
                  <a:rPr lang="zh-CN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号蓝坤大厦</a:t>
                </a: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1123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室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Tel: 86-755-83021778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2"/>
              <p:cNvSpPr>
                <a:spLocks noChangeArrowheads="1"/>
              </p:cNvSpPr>
              <p:nvPr/>
            </p:nvSpPr>
            <p:spPr bwMode="auto">
              <a:xfrm>
                <a:off x="4495805" y="4038758"/>
                <a:ext cx="4572000" cy="8448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450850" lvl="1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4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中山办公室</a:t>
                </a:r>
                <a:endParaRPr lang="en-US" altLang="zh-CN" sz="14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广东中山市古镇六坊花园</a:t>
                </a:r>
                <a:r>
                  <a:rPr lang="en-US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B2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座</a:t>
                </a:r>
                <a:r>
                  <a:rPr lang="en-US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1001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室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Tel:</a:t>
                </a:r>
                <a:r>
                  <a:rPr lang="zh-CN" altLang="en-US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 </a:t>
                </a:r>
                <a:r>
                  <a:rPr lang="en-US" altLang="zh-CN" sz="1100" dirty="0">
                    <a:solidFill>
                      <a:srgbClr val="002060"/>
                    </a:solidFill>
                    <a:latin typeface="+mj-lt"/>
                    <a:ea typeface="宋体" panose="02010600030101010101" pitchFamily="2" charset="-122"/>
                  </a:rPr>
                  <a:t>86-760-88752711</a:t>
                </a: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  <a:p>
                <a:pPr marL="450850">
                  <a:lnSpc>
                    <a:spcPct val="90000"/>
                  </a:lnSpc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None/>
                </a:pPr>
                <a:endParaRPr lang="en-US" altLang="zh-CN" sz="1100" dirty="0">
                  <a:solidFill>
                    <a:srgbClr val="002060"/>
                  </a:solidFill>
                  <a:latin typeface="+mj-lt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012160" y="2092728"/>
            <a:ext cx="2438400" cy="8556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600" dirty="0">
                <a:solidFill>
                  <a:srgbClr val="002060"/>
                </a:solidFill>
              </a:rPr>
              <a:t>微信公众号：</a:t>
            </a:r>
            <a:endParaRPr lang="en-US" altLang="zh-CN" sz="1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600" dirty="0">
                <a:solidFill>
                  <a:srgbClr val="002060"/>
                </a:solidFill>
              </a:rPr>
              <a:t>美芯晟 </a:t>
            </a:r>
            <a:endParaRPr lang="en-US" altLang="zh-CN" sz="1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19" name="Picture 1" descr="C:\Users\maxic\AppData\Roaming\Tencent\Users\793164048\QQ\WinTemp\RichOle\]N~1Y64(BI5IGH%[4W~J73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22" y="1823242"/>
            <a:ext cx="1072357" cy="10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1000" y="3200400"/>
            <a:ext cx="8439472" cy="2632075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L="0" lvl="1" indent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400" dirty="0">
                <a:solidFill>
                  <a:srgbClr val="002060"/>
                </a:solidFill>
              </a:rPr>
              <a:t>北京办公室</a:t>
            </a:r>
            <a:endParaRPr lang="en-US" altLang="zh-CN" sz="1400" dirty="0">
              <a:solidFill>
                <a:srgbClr val="002060"/>
              </a:solidFill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100" dirty="0">
                <a:solidFill>
                  <a:srgbClr val="002060"/>
                </a:solidFill>
              </a:rPr>
              <a:t>北京市海淀区花园东路</a:t>
            </a:r>
            <a:r>
              <a:rPr lang="en-US" altLang="zh-CN" sz="1100" dirty="0">
                <a:solidFill>
                  <a:srgbClr val="002060"/>
                </a:solidFill>
              </a:rPr>
              <a:t>19</a:t>
            </a:r>
            <a:r>
              <a:rPr lang="zh-CN" altLang="en-US" sz="1100" dirty="0">
                <a:solidFill>
                  <a:srgbClr val="002060"/>
                </a:solidFill>
              </a:rPr>
              <a:t>号中兴大厦</a:t>
            </a:r>
            <a:r>
              <a:rPr lang="en-US" altLang="zh-CN" sz="1100" dirty="0">
                <a:solidFill>
                  <a:srgbClr val="002060"/>
                </a:solidFill>
              </a:rPr>
              <a:t>1801 </a:t>
            </a:r>
            <a:r>
              <a:rPr lang="zh-CN" altLang="en-US" sz="1100" dirty="0">
                <a:solidFill>
                  <a:srgbClr val="002060"/>
                </a:solidFill>
              </a:rPr>
              <a:t>室</a:t>
            </a:r>
            <a:endParaRPr lang="en-US" altLang="zh-CN" sz="1100" dirty="0">
              <a:solidFill>
                <a:srgbClr val="002060"/>
              </a:solidFill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100" dirty="0">
                <a:solidFill>
                  <a:srgbClr val="002060"/>
                </a:solidFill>
              </a:rPr>
              <a:t>Tel: 86-10-62662828</a:t>
            </a:r>
            <a:endParaRPr lang="en-US" altLang="zh-CN" sz="1100" dirty="0">
              <a:solidFill>
                <a:srgbClr val="002060"/>
              </a:solidFill>
            </a:endParaRPr>
          </a:p>
          <a:p>
            <a:pPr marL="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100" dirty="0">
              <a:solidFill>
                <a:srgbClr val="002060"/>
              </a:solidFill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400" dirty="0">
                <a:solidFill>
                  <a:srgbClr val="002060"/>
                </a:solidFill>
              </a:rPr>
              <a:t>苏州办公室</a:t>
            </a:r>
            <a:endParaRPr lang="en-US" altLang="zh-CN" sz="1400" dirty="0">
              <a:solidFill>
                <a:srgbClr val="002060"/>
              </a:solidFill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100" dirty="0">
                <a:solidFill>
                  <a:srgbClr val="002060"/>
                </a:solidFill>
              </a:rPr>
              <a:t>江苏省苏州市苏州工业园区星湖街</a:t>
            </a:r>
            <a:r>
              <a:rPr lang="en-US" altLang="zh-CN" sz="1100" dirty="0">
                <a:solidFill>
                  <a:srgbClr val="002060"/>
                </a:solidFill>
              </a:rPr>
              <a:t>328</a:t>
            </a:r>
            <a:r>
              <a:rPr lang="zh-CN" altLang="en-US" sz="1100" dirty="0">
                <a:solidFill>
                  <a:srgbClr val="002060"/>
                </a:solidFill>
              </a:rPr>
              <a:t>号</a:t>
            </a:r>
            <a:r>
              <a:rPr lang="en-US" altLang="zh-CN" sz="1100" dirty="0">
                <a:solidFill>
                  <a:srgbClr val="002060"/>
                </a:solidFill>
              </a:rPr>
              <a:t>C-7</a:t>
            </a:r>
            <a:r>
              <a:rPr lang="zh-CN" altLang="en-US" sz="1100" dirty="0">
                <a:solidFill>
                  <a:srgbClr val="002060"/>
                </a:solidFill>
              </a:rPr>
              <a:t>欧瑞大厦</a:t>
            </a:r>
            <a:r>
              <a:rPr lang="en-US" altLang="zh-CN" sz="1100" dirty="0">
                <a:solidFill>
                  <a:srgbClr val="002060"/>
                </a:solidFill>
              </a:rPr>
              <a:t>410</a:t>
            </a:r>
            <a:r>
              <a:rPr lang="zh-CN" altLang="en-US" sz="1100">
                <a:solidFill>
                  <a:srgbClr val="002060"/>
                </a:solidFill>
              </a:rPr>
              <a:t>室</a:t>
            </a:r>
            <a:endParaRPr lang="en-US" altLang="zh-CN" sz="1100" dirty="0">
              <a:solidFill>
                <a:srgbClr val="002060"/>
              </a:solidFill>
            </a:endParaRPr>
          </a:p>
          <a:p>
            <a:pPr marL="273050" lvl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100" dirty="0">
                <a:solidFill>
                  <a:srgbClr val="002060"/>
                </a:solidFill>
              </a:rPr>
              <a:t>Tel: 86-512-62958262</a:t>
            </a:r>
            <a:endParaRPr lang="en-US" altLang="zh-CN" sz="1100" dirty="0">
              <a:solidFill>
                <a:srgbClr val="002060"/>
              </a:solidFill>
            </a:endParaRPr>
          </a:p>
          <a:p>
            <a:pPr marL="0" lvl="1"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100" dirty="0">
              <a:solidFill>
                <a:srgbClr val="002060"/>
              </a:solidFill>
            </a:endParaRPr>
          </a:p>
          <a:p>
            <a:pPr marL="0" lvl="1"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100" dirty="0">
              <a:solidFill>
                <a:srgbClr val="002060"/>
              </a:solidFill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100" dirty="0">
              <a:solidFill>
                <a:srgbClr val="002060"/>
              </a:solidFill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100" dirty="0">
              <a:solidFill>
                <a:srgbClr val="002060"/>
              </a:solidFill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100" dirty="0">
              <a:solidFill>
                <a:srgbClr val="002060"/>
              </a:solidFill>
            </a:endParaRPr>
          </a:p>
          <a:p>
            <a:pPr indent="4508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n-US" altLang="zh-CN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-36512" y="44624"/>
            <a:ext cx="6732240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MT7842 – 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新一代</a:t>
            </a:r>
            <a:r>
              <a:rPr lang="en-US" altLang="zh-CN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APFC</a:t>
            </a:r>
            <a:r>
              <a:rPr lang="zh-CN" altLang="en-US" sz="26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非隔离芯片</a:t>
            </a:r>
            <a:endParaRPr lang="en-US" altLang="en-US" sz="2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692696"/>
            <a:ext cx="7010028" cy="18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24782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爆炸形 1 7"/>
          <p:cNvSpPr/>
          <p:nvPr/>
        </p:nvSpPr>
        <p:spPr bwMode="auto">
          <a:xfrm>
            <a:off x="7020272" y="1988840"/>
            <a:ext cx="1979712" cy="1800200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2564904"/>
            <a:ext cx="125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外围节省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FF0000"/>
                </a:solidFill>
              </a:rPr>
              <a:t>￥</a:t>
            </a:r>
            <a:r>
              <a:rPr lang="en-US" altLang="zh-CN" sz="2000" dirty="0" smtClean="0">
                <a:solidFill>
                  <a:srgbClr val="FF0000"/>
                </a:solidFill>
              </a:rPr>
              <a:t>0.1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35496" y="44624"/>
            <a:ext cx="6732240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MT7842 – 9W 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满足印度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BIS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标准球泡方案</a:t>
            </a:r>
            <a:endParaRPr lang="en-US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47664" y="5445225"/>
            <a:ext cx="6192688" cy="40011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千万颗</a:t>
            </a:r>
            <a:r>
              <a:rPr lang="en-US" altLang="zh-CN" sz="2000" dirty="0" smtClean="0">
                <a:solidFill>
                  <a:srgbClr val="FF0000"/>
                </a:solidFill>
              </a:rPr>
              <a:t>MT7842</a:t>
            </a:r>
            <a:r>
              <a:rPr lang="zh-CN" altLang="en-US" sz="2000" dirty="0" smtClean="0">
                <a:solidFill>
                  <a:srgbClr val="FF0000"/>
                </a:solidFill>
              </a:rPr>
              <a:t>在印度市场经受住恶劣电网环境考验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332485">
            <a:off x="1211835" y="5070949"/>
            <a:ext cx="426372" cy="6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657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648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7203728" cy="243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DC76C-8834-4193-B5BC-C9CE4AAC1BB2}" type="slidenum">
              <a:rPr lang="zh-CN" altLang="en-US" smtClean="0"/>
            </a:fld>
            <a:endParaRPr lang="en-US" altLang="zh-CN" dirty="0"/>
          </a:p>
        </p:txBody>
      </p:sp>
      <p:sp>
        <p:nvSpPr>
          <p:cNvPr id="48139" name="AutoShape 7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48140" name="AutoShape 9" descr="http://img1.niutuku.com/HD/49/22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8274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基本电性能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高温老化测试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51731" y="4858097"/>
            <a:ext cx="441235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193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 11"/>
          <p:cNvSpPr/>
          <p:nvPr/>
        </p:nvSpPr>
        <p:spPr bwMode="auto">
          <a:xfrm>
            <a:off x="3131840" y="3140968"/>
            <a:ext cx="792088" cy="36004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rtlCol="0" anchor="ctr"/>
          <a:lstStyle/>
          <a:p>
            <a:pPr marL="742950" indent="-285750" algn="ctr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409855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低于</a:t>
            </a:r>
            <a:r>
              <a:rPr lang="en-US" altLang="zh-CN" sz="1600" dirty="0" smtClean="0">
                <a:solidFill>
                  <a:srgbClr val="FF0000"/>
                </a:solidFill>
              </a:rPr>
              <a:t>15% THD @AC230V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44624"/>
            <a:ext cx="6732240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en-US"/>
            </a:defPPr>
            <a:lvl1pPr algn="ctr" eaLnBrk="0" hangingPunct="0">
              <a:defRPr sz="2800">
                <a:solidFill>
                  <a:srgbClr val="0E2A7C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MT7842 – 9W 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满足印度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BIS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标准球泡方案</a:t>
            </a:r>
            <a:endParaRPr lang="en-US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</a:ln>
      </a:spPr>
      <a:bodyPr/>
      <a:lstStyle>
        <a:defPPr marL="742950" indent="-285750">
          <a:lnSpc>
            <a:spcPts val="1680"/>
          </a:lnSpc>
          <a:buFont typeface="Wingdings" panose="05000000000000000000" pitchFamily="2" charset="2"/>
          <a:buChar char="v"/>
          <a:defRPr sz="1400" dirty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2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793750" marR="0" indent="-2730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Wingdings" panose="05000000000000000000" pitchFamily="2" charset="2"/>
          <a:buBlip>
            <a:blip xmlns:r="http://schemas.openxmlformats.org/officeDocument/2006/relationships" r:embed="rId1"/>
          </a:buBlip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10163</Words>
  <Application>WPS 演示</Application>
  <PresentationFormat>全屏显示(4:3)</PresentationFormat>
  <Paragraphs>2238</Paragraphs>
  <Slides>63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80" baseType="lpstr">
      <vt:lpstr>Arial</vt:lpstr>
      <vt:lpstr>宋体</vt:lpstr>
      <vt:lpstr>Wingdings</vt:lpstr>
      <vt:lpstr>Times New Roman</vt:lpstr>
      <vt:lpstr>PMingLiU</vt:lpstr>
      <vt:lpstr>华文楷体</vt:lpstr>
      <vt:lpstr>华文中宋</vt:lpstr>
      <vt:lpstr>Times New Roman</vt:lpstr>
      <vt:lpstr>Calibri</vt:lpstr>
      <vt:lpstr>Wingdings</vt:lpstr>
      <vt:lpstr>黑体</vt:lpstr>
      <vt:lpstr>Arial</vt:lpstr>
      <vt:lpstr>Wingdings</vt:lpstr>
      <vt:lpstr>微软雅黑</vt:lpstr>
      <vt:lpstr>Adobe 明體 Std L</vt:lpstr>
      <vt:lpstr>Soaring</vt:lpstr>
      <vt:lpstr>Visio.Drawing.11</vt:lpstr>
      <vt:lpstr>PowerPoint 演示文稿</vt:lpstr>
      <vt:lpstr>PowerPoint 演示文稿</vt:lpstr>
      <vt:lpstr>PowerPoint 演示文稿</vt:lpstr>
      <vt:lpstr>LED驱动产品线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带调光接口非隔离驱动芯片</vt:lpstr>
      <vt:lpstr>PowerPoint 演示文稿</vt:lpstr>
      <vt:lpstr>MT7816B – 带PWM/Analog调光LPF非隔离驱动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MT7604 – 应用电路 </vt:lpstr>
      <vt:lpstr>MT7604 – 测试性能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智能家居</vt:lpstr>
      <vt:lpstr>智能照明</vt:lpstr>
      <vt:lpstr>智能照明 – 按需给光 营造情景 </vt:lpstr>
      <vt:lpstr>美芯晟智能照明整体方案</vt:lpstr>
      <vt:lpstr>非隔离方案 - CCT</vt:lpstr>
      <vt:lpstr>2.4GHz RF + HPF非隔离7W调光方案</vt:lpstr>
      <vt:lpstr>系统调光性能</vt:lpstr>
      <vt:lpstr>MT2566 – 2.4GHz RF SoC</vt:lpstr>
      <vt:lpstr>BLE-mesh Control Module</vt:lpstr>
      <vt:lpstr>LPF非隔离36W*2 CCT方案</vt:lpstr>
      <vt:lpstr>LPF非隔离36W*2 CCT方案 调光特性</vt:lpstr>
      <vt:lpstr>LPF非隔离36W*2 CCT方案 调光功能</vt:lpstr>
      <vt:lpstr>HPF低纹波CCT方案</vt:lpstr>
      <vt:lpstr>MT7990 – HPF低纹波CCT驱动电源</vt:lpstr>
      <vt:lpstr>MT7990 – HPF低纹波CCT驱动电源性能特性</vt:lpstr>
      <vt:lpstr>HPF低纹波RGB/W方案</vt:lpstr>
      <vt:lpstr>MT7970 - 开关切换CCT方案 – 低成本</vt:lpstr>
      <vt:lpstr>MT7970 - 开关切换CCT方案 – 低成本</vt:lpstr>
      <vt:lpstr>蓝牙音响灯 – 享受生活</vt:lpstr>
      <vt:lpstr>蓝牙音响灯 – 享受生活</vt:lpstr>
      <vt:lpstr>智能照明如何和何时兴起？</vt:lpstr>
      <vt:lpstr>联系我们</vt:lpstr>
    </vt:vector>
  </TitlesOfParts>
  <Company>Maxic Technology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</dc:title>
  <dc:creator>Jeff Cheng</dc:creator>
  <cp:lastModifiedBy>nicole</cp:lastModifiedBy>
  <cp:revision>3844</cp:revision>
  <dcterms:created xsi:type="dcterms:W3CDTF">2001-06-29T12:25:00Z</dcterms:created>
  <dcterms:modified xsi:type="dcterms:W3CDTF">2016-10-08T02:06:06Z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